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/>
    <p:restoredTop sz="94654"/>
  </p:normalViewPr>
  <p:slideViewPr>
    <p:cSldViewPr snapToGrid="0">
      <p:cViewPr varScale="1">
        <p:scale>
          <a:sx n="58" d="100"/>
          <a:sy n="58" d="100"/>
        </p:scale>
        <p:origin x="10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61936-FEAA-A0E0-B578-211E0F715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B3DBD-D6D0-DAC7-33BE-6C8F5B1AB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B8B3C-460B-319C-1BAB-BF94B2B1F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419CF-A463-06D9-1573-27C97911D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8FF0-D723-6728-6823-5BA7637A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03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3FEC3-2D12-DA78-7323-3D13CBC6E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80759-6D0B-8434-B868-17D4E344C3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10D2C-C68A-867D-ADBE-BE826424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D5A67-A79C-ECDF-CED5-A76186EC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251F4-B868-ECAE-AB09-49AECE89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5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8D8F24-F69B-DB04-6460-CDB746AD9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EB972-D085-7000-BC33-815AAE1BE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61323-2CC1-A834-2905-74937F64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9FD58-FAAC-B7A3-BA47-7CAA040F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D314-7715-2DE7-231C-A8C97C53E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0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21D07-F5C4-3446-884C-01E4D33DB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E1C45-4E2B-34DE-5CAD-C7262729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C1AC8-8D20-CC40-0711-716485480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41772-AC37-61ED-D5B8-77FDDB2C9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A218-B0F7-CE48-7587-EA9255C6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96860-C205-EC89-4FE6-1C45507FD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7DBDA0-D122-8503-A9DC-2C0A6F368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1A3A6-18F5-4448-D6BA-91E262BBB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F17FE-6F8A-9F0E-D910-985D8F4EC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538A5-6699-26B4-C5D9-2163ADB1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4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E82BB-5005-C799-BF66-180035C7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69F9A-E54F-8847-D6A3-DE21ED12D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407C-C83C-D989-BC66-89D808BFA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DA210-3938-070E-2EF8-8431888F1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5483E7-1DEE-B9C9-6C18-F3E8B4940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CC16A-DF13-7CE2-191C-0E302EA64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85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8119-6DB8-1773-CB52-BE166AD8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002F19-7B73-30E5-9012-6A4251A8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3F441F-E427-238D-D477-E51F7820F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32B181-E41E-6286-4F1E-436A4F93DF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DCCF2-568B-E922-0EC0-2E93ED3E79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5706B-4125-6C81-F0EE-3314D6882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F06FE6-2F02-410F-EBB5-0392C053A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5AF86-7C14-973B-82BE-F9416C3A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6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A6CBC-7144-B2B5-D985-2F3E56E7A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C539D6-3E0D-42AC-80EB-58FEE25E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EAEEC-8670-32C4-6890-59F4E419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31E4B-EB1A-3B93-0005-73451062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E73369-FFBD-98E2-E7FE-305EDB76B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EB1D70-1B6D-ABB9-F4BD-B07787FFD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B84B8-68E8-178A-DFB7-B8BD8E3D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1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40053-BFE4-6262-3E23-07C3B0DE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37B88-FA54-A6B8-C47B-32B9097A4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49D15-6D04-02DD-ACF0-D3C1E91F3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A8278F-CBDC-283A-CCA0-791F07E6A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D4184B-2575-BE6A-3040-CF4144CD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90114-9644-0B91-1FEC-248B45E3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78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93EE0-A552-8451-F871-CC54BD918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DE7159-D79B-27C6-A0F9-4C1C88102E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68DCA6-A5CE-5369-152A-AF39FE4ED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F448-ADAF-3A18-47F9-5E52E29B9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23478-DEE8-EB70-4D43-D3A35104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10CE1-64A1-9C62-5241-54C023013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4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6D03EB-3817-3089-AF1E-B7EE5BC84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BF0E9-97DA-2639-1A04-CFF5FDB3E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7F8B8-9712-6470-7CB8-E20162DBC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4A5CF3-942E-0542-AE0C-A3B375604FEB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3E7FE-1652-D61C-9AA2-D1B8C04EC6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89A66-AB10-7EF8-7D32-F61A70D23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89E6F7-CADD-BE49-8F20-66B292E76DF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4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54F47-9FA3-A849-01C5-82D9DCC86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A6558C6-C2FD-0FD4-B4AA-43328993F03A}"/>
              </a:ext>
            </a:extLst>
          </p:cNvPr>
          <p:cNvSpPr/>
          <p:nvPr/>
        </p:nvSpPr>
        <p:spPr>
          <a:xfrm>
            <a:off x="345987" y="1346890"/>
            <a:ext cx="4734013" cy="53756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2F801-B71B-65A4-F82E-67105DA2B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Bauhaus 93" pitchFamily="82" charset="77"/>
              </a:rPr>
              <a:t>SHOPPING GAME – level 1</a:t>
            </a:r>
            <a:endParaRPr lang="en-US" dirty="0">
              <a:latin typeface="Bauhaus 93" pitchFamily="8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CDC5E-C968-CD0E-3DCF-92CC893ED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81" y="1998623"/>
            <a:ext cx="4381386" cy="472390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Goal: earn the most points</a:t>
            </a:r>
            <a:endParaRPr lang="en-IE" dirty="0"/>
          </a:p>
          <a:p>
            <a:r>
              <a:rPr lang="en-IE" dirty="0"/>
              <a:t>4 shopping items on the table</a:t>
            </a:r>
          </a:p>
          <a:p>
            <a:r>
              <a:rPr lang="en-IE" dirty="0"/>
              <a:t>Values on each and categories</a:t>
            </a:r>
          </a:p>
          <a:p>
            <a:r>
              <a:rPr lang="en-IE" dirty="0"/>
              <a:t>Payment card with amount</a:t>
            </a:r>
          </a:p>
          <a:p>
            <a:r>
              <a:rPr lang="en-IE" dirty="0"/>
              <a:t>Pick a payment card and use it to buy as many items you want in your limit</a:t>
            </a:r>
          </a:p>
          <a:p>
            <a:r>
              <a:rPr lang="en-IE" dirty="0"/>
              <a:t>Then discard the used credit card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870012-CB94-67F7-FFA4-A579D79ED26F}"/>
              </a:ext>
            </a:extLst>
          </p:cNvPr>
          <p:cNvSpPr txBox="1"/>
          <p:nvPr/>
        </p:nvSpPr>
        <p:spPr>
          <a:xfrm>
            <a:off x="529279" y="1475403"/>
            <a:ext cx="4381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RULES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6AF6B09-8BCD-0D13-0C4D-53CD148AF561}"/>
              </a:ext>
            </a:extLst>
          </p:cNvPr>
          <p:cNvSpPr/>
          <p:nvPr/>
        </p:nvSpPr>
        <p:spPr>
          <a:xfrm>
            <a:off x="5332618" y="1255779"/>
            <a:ext cx="6513395" cy="24150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D77327-BAF3-9593-2AA5-4EC1341CD326}"/>
              </a:ext>
            </a:extLst>
          </p:cNvPr>
          <p:cNvSpPr txBox="1">
            <a:spLocks/>
          </p:cNvSpPr>
          <p:nvPr/>
        </p:nvSpPr>
        <p:spPr>
          <a:xfrm>
            <a:off x="5740400" y="2007781"/>
            <a:ext cx="59223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dirty="0"/>
              <a:t>1 point per item bought</a:t>
            </a:r>
          </a:p>
          <a:p>
            <a:r>
              <a:rPr lang="en-GB" dirty="0"/>
              <a:t>The player with an expensive item earn 5 extra points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812F4B-28D2-EB21-C59D-8F9F3A128A5C}"/>
              </a:ext>
            </a:extLst>
          </p:cNvPr>
          <p:cNvSpPr txBox="1"/>
          <p:nvPr/>
        </p:nvSpPr>
        <p:spPr>
          <a:xfrm>
            <a:off x="5571067" y="1484561"/>
            <a:ext cx="5922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POINTS</a:t>
            </a:r>
          </a:p>
        </p:txBody>
      </p:sp>
    </p:spTree>
    <p:extLst>
      <p:ext uri="{BB962C8B-B14F-4D97-AF65-F5344CB8AC3E}">
        <p14:creationId xmlns:p14="http://schemas.microsoft.com/office/powerpoint/2010/main" val="15885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A948EA-28B5-79EC-008C-2AA68FD9BC88}"/>
              </a:ext>
            </a:extLst>
          </p:cNvPr>
          <p:cNvSpPr/>
          <p:nvPr/>
        </p:nvSpPr>
        <p:spPr>
          <a:xfrm>
            <a:off x="1018162" y="1001950"/>
            <a:ext cx="1167319" cy="1366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Shop items</a:t>
            </a:r>
          </a:p>
          <a:p>
            <a:pPr algn="ctr"/>
            <a:r>
              <a:rPr lang="fr-FR" dirty="0"/>
              <a:t>pile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5D18C1-5AAD-401B-7A69-B2FFF7C0383B}"/>
              </a:ext>
            </a:extLst>
          </p:cNvPr>
          <p:cNvSpPr/>
          <p:nvPr/>
        </p:nvSpPr>
        <p:spPr>
          <a:xfrm>
            <a:off x="10265924" y="1001950"/>
            <a:ext cx="1167319" cy="1366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/>
              <a:t>Payment</a:t>
            </a:r>
            <a:endParaRPr lang="fr-FR" dirty="0"/>
          </a:p>
          <a:p>
            <a:pPr algn="ctr"/>
            <a:r>
              <a:rPr lang="fr-FR" dirty="0" err="1"/>
              <a:t>cards</a:t>
            </a:r>
            <a:endParaRPr lang="fr-FR" dirty="0"/>
          </a:p>
          <a:p>
            <a:pPr algn="ctr"/>
            <a:r>
              <a:rPr lang="fr-FR" dirty="0"/>
              <a:t>pile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91BD808-0CCB-9397-C36F-39B7A31BF84D}"/>
              </a:ext>
            </a:extLst>
          </p:cNvPr>
          <p:cNvSpPr/>
          <p:nvPr/>
        </p:nvSpPr>
        <p:spPr>
          <a:xfrm>
            <a:off x="9662811" y="3976962"/>
            <a:ext cx="2434512" cy="136673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err="1"/>
              <a:t>Payment</a:t>
            </a:r>
            <a:r>
              <a:rPr lang="fr-FR" sz="1600" dirty="0"/>
              <a:t> </a:t>
            </a:r>
            <a:r>
              <a:rPr lang="fr-FR" sz="1600" dirty="0" err="1"/>
              <a:t>cards</a:t>
            </a:r>
            <a:endParaRPr lang="fr-FR" sz="1600" dirty="0"/>
          </a:p>
          <a:p>
            <a:pPr algn="ctr"/>
            <a:r>
              <a:rPr lang="fr-FR" sz="1600" dirty="0" err="1"/>
              <a:t>discarded</a:t>
            </a:r>
            <a:endParaRPr lang="fr-FR" sz="16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EB6C5E3-0AFB-2EC2-3BFA-0D3580F776A9}"/>
              </a:ext>
            </a:extLst>
          </p:cNvPr>
          <p:cNvSpPr txBox="1"/>
          <p:nvPr/>
        </p:nvSpPr>
        <p:spPr>
          <a:xfrm>
            <a:off x="2529190" y="3799565"/>
            <a:ext cx="66280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The </a:t>
            </a:r>
            <a:r>
              <a:rPr lang="fr-FR" dirty="0" err="1"/>
              <a:t>player</a:t>
            </a:r>
            <a:r>
              <a:rPr lang="fr-FR" dirty="0"/>
              <a:t> </a:t>
            </a:r>
            <a:r>
              <a:rPr lang="fr-FR" dirty="0" err="1"/>
              <a:t>draws</a:t>
            </a:r>
            <a:r>
              <a:rPr lang="fr-FR" dirty="0"/>
              <a:t> a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r>
              <a:rPr lang="fr-FR" dirty="0"/>
              <a:t>. It has €7. The </a:t>
            </a:r>
            <a:r>
              <a:rPr lang="fr-FR" dirty="0" err="1"/>
              <a:t>player</a:t>
            </a:r>
            <a:r>
              <a:rPr lang="fr-FR" dirty="0"/>
              <a:t> can </a:t>
            </a:r>
            <a:r>
              <a:rPr lang="fr-FR" dirty="0" err="1"/>
              <a:t>buy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A cake and an </a:t>
            </a:r>
            <a:r>
              <a:rPr lang="fr-FR" dirty="0" err="1"/>
              <a:t>apple</a:t>
            </a:r>
            <a:r>
              <a:rPr lang="fr-FR" dirty="0"/>
              <a:t> (€6.10)</a:t>
            </a:r>
          </a:p>
          <a:p>
            <a:pPr marL="285750" indent="-285750">
              <a:buFontTx/>
              <a:buChar char="-"/>
            </a:pPr>
            <a:r>
              <a:rPr lang="fr-FR" dirty="0"/>
              <a:t>An </a:t>
            </a:r>
            <a:r>
              <a:rPr lang="fr-FR" dirty="0" err="1"/>
              <a:t>apple</a:t>
            </a:r>
            <a:r>
              <a:rPr lang="fr-FR" dirty="0"/>
              <a:t> and a cookie (€3.20)</a:t>
            </a:r>
          </a:p>
          <a:p>
            <a:pPr marL="285750" indent="-285750">
              <a:buFontTx/>
              <a:buChar char="-"/>
            </a:pPr>
            <a:r>
              <a:rPr lang="fr-FR" dirty="0"/>
              <a:t>A cake and a cookie (€6.90)</a:t>
            </a:r>
          </a:p>
          <a:p>
            <a:endParaRPr lang="fr-FR" dirty="0"/>
          </a:p>
          <a:p>
            <a:r>
              <a:rPr lang="fr-FR" dirty="0" err="1"/>
              <a:t>Then</a:t>
            </a:r>
            <a:r>
              <a:rPr lang="fr-FR" dirty="0"/>
              <a:t> the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discarded</a:t>
            </a:r>
            <a:r>
              <a:rPr lang="fr-FR" dirty="0"/>
              <a:t>. Shop items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replaced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there</a:t>
            </a:r>
            <a:r>
              <a:rPr lang="fr-FR" dirty="0"/>
              <a:t> are </a:t>
            </a:r>
            <a:r>
              <a:rPr lang="fr-FR" dirty="0" err="1"/>
              <a:t>always</a:t>
            </a:r>
            <a:r>
              <a:rPr lang="fr-FR" dirty="0"/>
              <a:t> 4. And the </a:t>
            </a:r>
            <a:r>
              <a:rPr lang="fr-FR" dirty="0" err="1"/>
              <a:t>next</a:t>
            </a:r>
            <a:r>
              <a:rPr lang="fr-FR" dirty="0"/>
              <a:t> </a:t>
            </a:r>
            <a:r>
              <a:rPr lang="fr-FR" dirty="0" err="1"/>
              <a:t>player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draw</a:t>
            </a:r>
            <a:r>
              <a:rPr lang="fr-FR" dirty="0"/>
              <a:t> a new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endParaRPr lang="fr-FR" dirty="0"/>
          </a:p>
        </p:txBody>
      </p:sp>
      <p:pic>
        <p:nvPicPr>
          <p:cNvPr id="3" name="Image 2" descr="Une image contenant texte, Snack, nourriture, biscuit&#10;&#10;Le contenu généré par l’IA peut être incorrect.">
            <a:extLst>
              <a:ext uri="{FF2B5EF4-FFF2-40B4-BE49-F238E27FC236}">
                <a16:creationId xmlns:a16="http://schemas.microsoft.com/office/drawing/2014/main" id="{33E03CDE-849F-37D1-6894-E69749AD3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378" y="322117"/>
            <a:ext cx="1543543" cy="2255948"/>
          </a:xfrm>
          <a:prstGeom prst="rect">
            <a:avLst/>
          </a:prstGeom>
        </p:spPr>
      </p:pic>
      <p:pic>
        <p:nvPicPr>
          <p:cNvPr id="13" name="Image 12" descr="Une image contenant texte, pomme, fruit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1266327C-94A2-5989-DBBE-D30B11F0F0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51" y="317100"/>
            <a:ext cx="1533649" cy="2251001"/>
          </a:xfrm>
          <a:prstGeom prst="rect">
            <a:avLst/>
          </a:prstGeom>
        </p:spPr>
      </p:pic>
      <p:pic>
        <p:nvPicPr>
          <p:cNvPr id="17" name="Image 16" descr="Une image contenant texte, fruit, dessin humoristique, nourriture&#10;&#10;Le contenu généré par l’IA peut être incorrect.">
            <a:extLst>
              <a:ext uri="{FF2B5EF4-FFF2-40B4-BE49-F238E27FC236}">
                <a16:creationId xmlns:a16="http://schemas.microsoft.com/office/drawing/2014/main" id="{C824CC65-7623-3096-1665-5F087E1BFF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1905" y="331941"/>
            <a:ext cx="1538596" cy="2236159"/>
          </a:xfrm>
          <a:prstGeom prst="rect">
            <a:avLst/>
          </a:prstGeom>
        </p:spPr>
      </p:pic>
      <p:pic>
        <p:nvPicPr>
          <p:cNvPr id="26" name="Image 25" descr="Une image contenant texte, dessin humoristique, bouteille&#10;&#10;Le contenu généré par l’IA peut être incorrect.">
            <a:extLst>
              <a:ext uri="{FF2B5EF4-FFF2-40B4-BE49-F238E27FC236}">
                <a16:creationId xmlns:a16="http://schemas.microsoft.com/office/drawing/2014/main" id="{FC820F4F-6720-33F3-09E4-61DFA3B2A9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8297" y="317099"/>
            <a:ext cx="1543544" cy="2251001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B98A0CC7-70CC-C93D-5C1B-84C5572124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4420" y="2535261"/>
            <a:ext cx="1188823" cy="1718459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6AC3512E-9ECE-D99A-B5C3-714B9C7DCE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561688">
            <a:off x="10294601" y="2538811"/>
            <a:ext cx="1170931" cy="1711360"/>
          </a:xfrm>
          <a:prstGeom prst="rect">
            <a:avLst/>
          </a:prstGeom>
        </p:spPr>
      </p:pic>
      <p:pic>
        <p:nvPicPr>
          <p:cNvPr id="32" name="Image 31" descr="Une image contenant texte, logo&#10;&#10;Le contenu généré par l’IA peut être incorrect.">
            <a:extLst>
              <a:ext uri="{FF2B5EF4-FFF2-40B4-BE49-F238E27FC236}">
                <a16:creationId xmlns:a16="http://schemas.microsoft.com/office/drawing/2014/main" id="{E5271988-923F-98CB-A857-4D940BE695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3269" y="3637376"/>
            <a:ext cx="1803141" cy="263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92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7202F-1181-7CB5-78CE-8C7396A5B7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480AB66-251F-7528-4C34-8AF757787E0E}"/>
              </a:ext>
            </a:extLst>
          </p:cNvPr>
          <p:cNvSpPr/>
          <p:nvPr/>
        </p:nvSpPr>
        <p:spPr>
          <a:xfrm>
            <a:off x="345987" y="1346890"/>
            <a:ext cx="4734013" cy="53756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7585C-816D-1322-D501-284E128EC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768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Bauhaus 93" pitchFamily="82" charset="77"/>
              </a:rPr>
              <a:t>SHOPPING GAME – level 2</a:t>
            </a:r>
            <a:endParaRPr lang="en-US" dirty="0">
              <a:latin typeface="Bauhaus 93" pitchFamily="82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779D4-5195-C562-CFDD-DB291B9FF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281" y="1998623"/>
            <a:ext cx="4381386" cy="472390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Goal: </a:t>
            </a:r>
            <a:r>
              <a:rPr lang="en-GB"/>
              <a:t>earn</a:t>
            </a:r>
            <a:r>
              <a:rPr lang="en-GB" dirty="0"/>
              <a:t> the </a:t>
            </a:r>
            <a:r>
              <a:rPr lang="en-GB"/>
              <a:t>most</a:t>
            </a:r>
            <a:r>
              <a:rPr lang="en-GB" dirty="0"/>
              <a:t> points</a:t>
            </a:r>
            <a:endParaRPr lang="en-IE" dirty="0"/>
          </a:p>
          <a:p>
            <a:r>
              <a:rPr lang="en-IE" dirty="0"/>
              <a:t>4 shopping items on the table</a:t>
            </a:r>
          </a:p>
          <a:p>
            <a:r>
              <a:rPr lang="en-IE" dirty="0"/>
              <a:t>Values on each and categories</a:t>
            </a:r>
          </a:p>
          <a:p>
            <a:r>
              <a:rPr lang="en-IE" dirty="0"/>
              <a:t>Credit card with amount</a:t>
            </a:r>
          </a:p>
          <a:p>
            <a:r>
              <a:rPr lang="en-IE" dirty="0"/>
              <a:t>Pick a credit card and use it to buy as many items you want in your limit</a:t>
            </a:r>
          </a:p>
          <a:p>
            <a:r>
              <a:rPr lang="en-IE" dirty="0"/>
              <a:t>Then discard the used credit card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E402C-3C47-5F66-7B6B-D1018A5EDC69}"/>
              </a:ext>
            </a:extLst>
          </p:cNvPr>
          <p:cNvSpPr txBox="1"/>
          <p:nvPr/>
        </p:nvSpPr>
        <p:spPr>
          <a:xfrm>
            <a:off x="529279" y="1475403"/>
            <a:ext cx="4381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RULES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7982E89-2ACC-B009-68B9-CF2DAD3FEDF3}"/>
              </a:ext>
            </a:extLst>
          </p:cNvPr>
          <p:cNvSpPr/>
          <p:nvPr/>
        </p:nvSpPr>
        <p:spPr>
          <a:xfrm>
            <a:off x="5332618" y="1328042"/>
            <a:ext cx="6513395" cy="134116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030C104-45BA-948E-7444-CAF86EE2B621}"/>
              </a:ext>
            </a:extLst>
          </p:cNvPr>
          <p:cNvSpPr txBox="1">
            <a:spLocks/>
          </p:cNvSpPr>
          <p:nvPr/>
        </p:nvSpPr>
        <p:spPr>
          <a:xfrm>
            <a:off x="5468085" y="2074611"/>
            <a:ext cx="6478831" cy="5232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You can choose to save instead to buy now.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36C346-108A-45CF-B064-959634DD99BF}"/>
              </a:ext>
            </a:extLst>
          </p:cNvPr>
          <p:cNvSpPr txBox="1"/>
          <p:nvPr/>
        </p:nvSpPr>
        <p:spPr>
          <a:xfrm>
            <a:off x="5571067" y="1488763"/>
            <a:ext cx="6091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EXTRA RULE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B0A3938-BBA7-5CE5-CB26-750688917C89}"/>
              </a:ext>
            </a:extLst>
          </p:cNvPr>
          <p:cNvSpPr/>
          <p:nvPr/>
        </p:nvSpPr>
        <p:spPr>
          <a:xfrm>
            <a:off x="5332618" y="2823351"/>
            <a:ext cx="6513395" cy="38991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68797B-3EF2-42F2-81A0-52D30EB476A5}"/>
              </a:ext>
            </a:extLst>
          </p:cNvPr>
          <p:cNvSpPr txBox="1">
            <a:spLocks/>
          </p:cNvSpPr>
          <p:nvPr/>
        </p:nvSpPr>
        <p:spPr>
          <a:xfrm>
            <a:off x="5740400" y="3522345"/>
            <a:ext cx="5922319" cy="3200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dirty="0"/>
              <a:t>1 point per item bought</a:t>
            </a:r>
          </a:p>
          <a:p>
            <a:r>
              <a:rPr lang="en-IE" dirty="0"/>
              <a:t>If you have a family (3 or more same card family), you double your points of that family</a:t>
            </a:r>
            <a:r>
              <a:rPr lang="en-GB" dirty="0"/>
              <a:t> </a:t>
            </a:r>
          </a:p>
          <a:p>
            <a:r>
              <a:rPr lang="en-GB" dirty="0"/>
              <a:t>The player with an expensive item earn 5 extra points</a:t>
            </a:r>
          </a:p>
          <a:p>
            <a:r>
              <a:rPr lang="en-GB" dirty="0"/>
              <a:t>1 point per €5 saved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F8AC16-ABA6-216C-7AEF-2C005BF41FCB}"/>
              </a:ext>
            </a:extLst>
          </p:cNvPr>
          <p:cNvSpPr txBox="1"/>
          <p:nvPr/>
        </p:nvSpPr>
        <p:spPr>
          <a:xfrm>
            <a:off x="5571067" y="2985873"/>
            <a:ext cx="5922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POINTS</a:t>
            </a:r>
          </a:p>
        </p:txBody>
      </p:sp>
    </p:spTree>
    <p:extLst>
      <p:ext uri="{BB962C8B-B14F-4D97-AF65-F5344CB8AC3E}">
        <p14:creationId xmlns:p14="http://schemas.microsoft.com/office/powerpoint/2010/main" val="260227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6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0F1DA-7A87-868B-EE00-2BEEAB87A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FE4306-5B21-F909-7C90-61188176A6C3}"/>
              </a:ext>
            </a:extLst>
          </p:cNvPr>
          <p:cNvSpPr/>
          <p:nvPr/>
        </p:nvSpPr>
        <p:spPr>
          <a:xfrm>
            <a:off x="1018162" y="1001950"/>
            <a:ext cx="1167319" cy="1366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Shop items</a:t>
            </a:r>
          </a:p>
          <a:p>
            <a:pPr algn="ctr"/>
            <a:r>
              <a:rPr lang="fr-FR" dirty="0"/>
              <a:t>pile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359CEF-9D7C-6393-E862-C636ADD24FC2}"/>
              </a:ext>
            </a:extLst>
          </p:cNvPr>
          <p:cNvSpPr/>
          <p:nvPr/>
        </p:nvSpPr>
        <p:spPr>
          <a:xfrm>
            <a:off x="10265924" y="1001950"/>
            <a:ext cx="1167319" cy="1366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Bank</a:t>
            </a:r>
          </a:p>
          <a:p>
            <a:pPr algn="ctr"/>
            <a:r>
              <a:rPr lang="fr-FR" dirty="0" err="1"/>
              <a:t>cards</a:t>
            </a:r>
            <a:endParaRPr lang="fr-FR" dirty="0"/>
          </a:p>
          <a:p>
            <a:pPr algn="ctr"/>
            <a:r>
              <a:rPr lang="fr-FR" dirty="0"/>
              <a:t>pile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591DDA-1801-7953-46EC-8E6D67797538}"/>
              </a:ext>
            </a:extLst>
          </p:cNvPr>
          <p:cNvSpPr/>
          <p:nvPr/>
        </p:nvSpPr>
        <p:spPr>
          <a:xfrm>
            <a:off x="9662811" y="3976962"/>
            <a:ext cx="2434512" cy="136673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/>
              <a:t>Bank </a:t>
            </a:r>
            <a:r>
              <a:rPr lang="fr-FR" sz="1600" dirty="0" err="1"/>
              <a:t>cards</a:t>
            </a:r>
            <a:endParaRPr lang="fr-FR" sz="1600" dirty="0"/>
          </a:p>
          <a:p>
            <a:pPr algn="ctr"/>
            <a:r>
              <a:rPr lang="fr-FR" sz="1600" dirty="0" err="1"/>
              <a:t>discarded</a:t>
            </a:r>
            <a:endParaRPr lang="fr-FR" sz="16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E4E56A7-DF54-9693-FD0F-AD37CED3A331}"/>
              </a:ext>
            </a:extLst>
          </p:cNvPr>
          <p:cNvSpPr txBox="1"/>
          <p:nvPr/>
        </p:nvSpPr>
        <p:spPr>
          <a:xfrm>
            <a:off x="2529189" y="3338112"/>
            <a:ext cx="67208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The </a:t>
            </a:r>
            <a:r>
              <a:rPr lang="fr-FR" dirty="0" err="1"/>
              <a:t>player</a:t>
            </a:r>
            <a:r>
              <a:rPr lang="fr-FR" dirty="0"/>
              <a:t> </a:t>
            </a:r>
            <a:r>
              <a:rPr lang="fr-FR" dirty="0" err="1"/>
              <a:t>draws</a:t>
            </a:r>
            <a:r>
              <a:rPr lang="fr-FR" dirty="0"/>
              <a:t> a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r>
              <a:rPr lang="fr-FR" dirty="0"/>
              <a:t>. It has €7. The </a:t>
            </a:r>
            <a:r>
              <a:rPr lang="fr-FR" dirty="0" err="1"/>
              <a:t>player</a:t>
            </a:r>
            <a:r>
              <a:rPr lang="fr-FR" dirty="0"/>
              <a:t> can </a:t>
            </a:r>
            <a:r>
              <a:rPr lang="fr-FR" dirty="0" err="1"/>
              <a:t>buy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A cake and an </a:t>
            </a:r>
            <a:r>
              <a:rPr lang="fr-FR" dirty="0" err="1"/>
              <a:t>apple</a:t>
            </a:r>
            <a:r>
              <a:rPr lang="fr-FR" dirty="0"/>
              <a:t> (€6.10)</a:t>
            </a:r>
          </a:p>
          <a:p>
            <a:pPr marL="285750" indent="-285750">
              <a:buFontTx/>
              <a:buChar char="-"/>
            </a:pPr>
            <a:r>
              <a:rPr lang="fr-FR" dirty="0"/>
              <a:t>An </a:t>
            </a:r>
            <a:r>
              <a:rPr lang="fr-FR" dirty="0" err="1"/>
              <a:t>apple</a:t>
            </a:r>
            <a:r>
              <a:rPr lang="fr-FR" dirty="0"/>
              <a:t> and a cookie (€3.20)</a:t>
            </a:r>
          </a:p>
          <a:p>
            <a:pPr marL="285750" indent="-285750">
              <a:buFontTx/>
              <a:buChar char="-"/>
            </a:pPr>
            <a:r>
              <a:rPr lang="fr-FR" dirty="0"/>
              <a:t>A cake and a cookie (€6.90) </a:t>
            </a:r>
            <a:r>
              <a:rPr lang="fr-FR" dirty="0" err="1"/>
              <a:t>Only</a:t>
            </a:r>
            <a:r>
              <a:rPr lang="fr-FR" dirty="0"/>
              <a:t> one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missing</a:t>
            </a:r>
            <a:r>
              <a:rPr lang="fr-FR" dirty="0"/>
              <a:t> to have </a:t>
            </a:r>
            <a:r>
              <a:rPr lang="fr-FR" dirty="0" err="1"/>
              <a:t>family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err="1"/>
              <a:t>Saving</a:t>
            </a:r>
            <a:r>
              <a:rPr lang="fr-FR" dirty="0"/>
              <a:t> the money to </a:t>
            </a:r>
            <a:r>
              <a:rPr lang="fr-FR" dirty="0" err="1"/>
              <a:t>buy</a:t>
            </a:r>
            <a:r>
              <a:rPr lang="fr-FR" dirty="0"/>
              <a:t> the </a:t>
            </a:r>
            <a:r>
              <a:rPr lang="fr-FR" dirty="0" err="1"/>
              <a:t>expensive</a:t>
            </a:r>
            <a:r>
              <a:rPr lang="fr-FR" dirty="0"/>
              <a:t> item </a:t>
            </a:r>
            <a:r>
              <a:rPr lang="fr-FR" dirty="0" err="1"/>
              <a:t>next</a:t>
            </a:r>
            <a:r>
              <a:rPr lang="fr-FR" dirty="0"/>
              <a:t> round</a:t>
            </a:r>
          </a:p>
          <a:p>
            <a:pPr marL="285750" indent="-285750">
              <a:buFontTx/>
              <a:buChar char="-"/>
            </a:pPr>
            <a:r>
              <a:rPr lang="fr-FR" dirty="0" err="1"/>
              <a:t>Saving</a:t>
            </a:r>
            <a:r>
              <a:rPr lang="fr-FR" dirty="0"/>
              <a:t> money for the end of the </a:t>
            </a:r>
            <a:r>
              <a:rPr lang="fr-FR" dirty="0" err="1"/>
              <a:t>game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  <a:p>
            <a:r>
              <a:rPr lang="fr-FR" dirty="0" err="1"/>
              <a:t>Then</a:t>
            </a:r>
            <a:r>
              <a:rPr lang="fr-FR" dirty="0"/>
              <a:t> the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discarded</a:t>
            </a:r>
            <a:r>
              <a:rPr lang="fr-FR" dirty="0"/>
              <a:t>. Shop items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replaced</a:t>
            </a:r>
            <a:r>
              <a:rPr lang="fr-FR" dirty="0"/>
              <a:t>,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there</a:t>
            </a:r>
            <a:r>
              <a:rPr lang="fr-FR" dirty="0"/>
              <a:t> are </a:t>
            </a:r>
            <a:r>
              <a:rPr lang="fr-FR" dirty="0" err="1"/>
              <a:t>always</a:t>
            </a:r>
            <a:r>
              <a:rPr lang="fr-FR" dirty="0"/>
              <a:t> 4. And the </a:t>
            </a:r>
            <a:r>
              <a:rPr lang="fr-FR" dirty="0" err="1"/>
              <a:t>next</a:t>
            </a:r>
            <a:r>
              <a:rPr lang="fr-FR" dirty="0"/>
              <a:t> </a:t>
            </a:r>
            <a:r>
              <a:rPr lang="fr-FR" dirty="0" err="1"/>
              <a:t>player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draw</a:t>
            </a:r>
            <a:r>
              <a:rPr lang="fr-FR" dirty="0"/>
              <a:t> a new </a:t>
            </a:r>
            <a:r>
              <a:rPr lang="fr-FR" dirty="0" err="1"/>
              <a:t>payment</a:t>
            </a:r>
            <a:r>
              <a:rPr lang="fr-FR" dirty="0"/>
              <a:t> </a:t>
            </a:r>
            <a:r>
              <a:rPr lang="fr-FR" dirty="0" err="1"/>
              <a:t>card</a:t>
            </a:r>
            <a:endParaRPr lang="fr-FR" dirty="0"/>
          </a:p>
        </p:txBody>
      </p:sp>
      <p:pic>
        <p:nvPicPr>
          <p:cNvPr id="3" name="Image 2" descr="Une image contenant texte, Snack, nourriture, biscuit&#10;&#10;Le contenu généré par l’IA peut être incorrect.">
            <a:extLst>
              <a:ext uri="{FF2B5EF4-FFF2-40B4-BE49-F238E27FC236}">
                <a16:creationId xmlns:a16="http://schemas.microsoft.com/office/drawing/2014/main" id="{EEB58B33-2E00-F1D3-45F2-AF33A2C23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378" y="322117"/>
            <a:ext cx="1543543" cy="2255948"/>
          </a:xfrm>
          <a:prstGeom prst="rect">
            <a:avLst/>
          </a:prstGeom>
        </p:spPr>
      </p:pic>
      <p:pic>
        <p:nvPicPr>
          <p:cNvPr id="13" name="Image 12" descr="Une image contenant texte, pomme, fruit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01D34C2-651B-5EEE-63FC-5E88B32134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51" y="317100"/>
            <a:ext cx="1533649" cy="2251001"/>
          </a:xfrm>
          <a:prstGeom prst="rect">
            <a:avLst/>
          </a:prstGeom>
        </p:spPr>
      </p:pic>
      <p:pic>
        <p:nvPicPr>
          <p:cNvPr id="17" name="Image 16" descr="Une image contenant texte, fruit, dessin humoristique, nourriture&#10;&#10;Le contenu généré par l’IA peut être incorrect.">
            <a:extLst>
              <a:ext uri="{FF2B5EF4-FFF2-40B4-BE49-F238E27FC236}">
                <a16:creationId xmlns:a16="http://schemas.microsoft.com/office/drawing/2014/main" id="{57C62A93-0276-4456-A6B6-9BAA3296E4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1905" y="331941"/>
            <a:ext cx="1538596" cy="2236159"/>
          </a:xfrm>
          <a:prstGeom prst="rect">
            <a:avLst/>
          </a:prstGeom>
        </p:spPr>
      </p:pic>
      <p:pic>
        <p:nvPicPr>
          <p:cNvPr id="26" name="Image 25" descr="Une image contenant texte, dessin humoristique, bouteille&#10;&#10;Le contenu généré par l’IA peut être incorrect.">
            <a:extLst>
              <a:ext uri="{FF2B5EF4-FFF2-40B4-BE49-F238E27FC236}">
                <a16:creationId xmlns:a16="http://schemas.microsoft.com/office/drawing/2014/main" id="{9B285626-97DC-82A1-079F-DD4C6DA414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8297" y="317099"/>
            <a:ext cx="1543544" cy="2251001"/>
          </a:xfrm>
          <a:prstGeom prst="rect">
            <a:avLst/>
          </a:prstGeom>
        </p:spPr>
      </p:pic>
      <p:pic>
        <p:nvPicPr>
          <p:cNvPr id="30" name="Image 29">
            <a:extLst>
              <a:ext uri="{FF2B5EF4-FFF2-40B4-BE49-F238E27FC236}">
                <a16:creationId xmlns:a16="http://schemas.microsoft.com/office/drawing/2014/main" id="{79BAA945-D21E-0179-F777-C72C935CD2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4420" y="2535261"/>
            <a:ext cx="1188823" cy="1718459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9A91E990-6E8B-3050-3C7C-905E391BD2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561688">
            <a:off x="10294601" y="2538811"/>
            <a:ext cx="1170931" cy="1711360"/>
          </a:xfrm>
          <a:prstGeom prst="rect">
            <a:avLst/>
          </a:prstGeom>
        </p:spPr>
      </p:pic>
      <p:pic>
        <p:nvPicPr>
          <p:cNvPr id="32" name="Image 31" descr="Une image contenant texte, logo&#10;&#10;Le contenu généré par l’IA peut être incorrect.">
            <a:extLst>
              <a:ext uri="{FF2B5EF4-FFF2-40B4-BE49-F238E27FC236}">
                <a16:creationId xmlns:a16="http://schemas.microsoft.com/office/drawing/2014/main" id="{8A1ECA91-81AD-18F9-A712-DA05772B7A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0363" y="3394490"/>
            <a:ext cx="1803141" cy="263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0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12AE5E887D52438016682150D80C11" ma:contentTypeVersion="18" ma:contentTypeDescription="Create a new document." ma:contentTypeScope="" ma:versionID="5416227dd2ac933eeb2a70d825f6bbb2">
  <xsd:schema xmlns:xsd="http://www.w3.org/2001/XMLSchema" xmlns:xs="http://www.w3.org/2001/XMLSchema" xmlns:p="http://schemas.microsoft.com/office/2006/metadata/properties" xmlns:ns2="9af4f6ef-7acc-4842-9a97-47de9ac6173a" xmlns:ns3="3f751b54-6ddf-476f-b8fc-ba842ecb85bd" targetNamespace="http://schemas.microsoft.com/office/2006/metadata/properties" ma:root="true" ma:fieldsID="4e49db0de9dec0d4ae9173d462ef7f66" ns2:_="" ns3:_="">
    <xsd:import namespace="9af4f6ef-7acc-4842-9a97-47de9ac6173a"/>
    <xsd:import namespace="3f751b54-6ddf-476f-b8fc-ba842ecb85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4f6ef-7acc-4842-9a97-47de9ac617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ebb2eb3-c50d-4339-88cb-14512bec2d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751b54-6ddf-476f-b8fc-ba842ecb85b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db0fbd-fcfa-492e-b91d-5ee847ae5d42}" ma:internalName="TaxCatchAll" ma:showField="CatchAllData" ma:web="3f751b54-6ddf-476f-b8fc-ba842ecb85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f4f6ef-7acc-4842-9a97-47de9ac6173a">
      <Terms xmlns="http://schemas.microsoft.com/office/infopath/2007/PartnerControls"/>
    </lcf76f155ced4ddcb4097134ff3c332f>
    <TaxCatchAll xmlns="3f751b54-6ddf-476f-b8fc-ba842ecb85bd" xsi:nil="true"/>
  </documentManagement>
</p:properties>
</file>

<file path=customXml/itemProps1.xml><?xml version="1.0" encoding="utf-8"?>
<ds:datastoreItem xmlns:ds="http://schemas.openxmlformats.org/officeDocument/2006/customXml" ds:itemID="{F311C2ED-6A99-4C3B-99B8-F484AF8F3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f4f6ef-7acc-4842-9a97-47de9ac6173a"/>
    <ds:schemaRef ds:uri="3f751b54-6ddf-476f-b8fc-ba842ecb85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802931-AC31-4675-AE16-717ABEF962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C7C886-007B-4C23-B917-9C06640611A0}">
  <ds:schemaRefs>
    <ds:schemaRef ds:uri="9af4f6ef-7acc-4842-9a97-47de9ac6173a"/>
    <ds:schemaRef ds:uri="http://purl.org/dc/elements/1.1/"/>
    <ds:schemaRef ds:uri="3f751b54-6ddf-476f-b8fc-ba842ecb85bd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359</Words>
  <Application>Microsoft Office PowerPoint</Application>
  <PresentationFormat>Grand écran</PresentationFormat>
  <Paragraphs>55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Bauhaus 93</vt:lpstr>
      <vt:lpstr>Office Theme</vt:lpstr>
      <vt:lpstr>SHOPPING GAME – level 1</vt:lpstr>
      <vt:lpstr>Présentation PowerPoint</vt:lpstr>
      <vt:lpstr>SHOPPING GAME – level 2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Nora Salaberry</dc:creator>
  <cp:lastModifiedBy>Nora Salaberry</cp:lastModifiedBy>
  <cp:revision>19</cp:revision>
  <dcterms:created xsi:type="dcterms:W3CDTF">2025-06-17T08:58:52Z</dcterms:created>
  <dcterms:modified xsi:type="dcterms:W3CDTF">2025-10-09T10:23:36Z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0x010100C512AE5E887D52438016682150D80C11</vt:lpwstr>
  </property>
  <property fmtid="{D5CDD505-2E9C-101B-9397-08002B2CF9AE}" pid="3" name="MediaServiceImageTags">
    <vt:lpwstr/>
  </property>
</Properties>
</file>