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1" r:id="rId5"/>
    <p:sldId id="264" r:id="rId6"/>
    <p:sldId id="263" r:id="rId7"/>
    <p:sldId id="265" r:id="rId8"/>
    <p:sldId id="267" r:id="rId9"/>
    <p:sldId id="266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63DF54-6733-E946-A8FA-4AD5F807D7EB}" v="3" dt="2025-07-28T15:10:56.514"/>
    <p1510:client id="{45705036-3712-E6DA-16C6-8E3CD4775E8D}" v="440" dt="2025-07-28T15:08:40.905"/>
    <p1510:client id="{4C3777A0-57A7-72A2-DFE0-4176A552C650}" v="97" dt="2025-07-28T14:47:24.840"/>
    <p1510:client id="{5F1FC7E5-2FD8-437A-B16C-45F1D601D54A}" v="152" dt="2025-07-28T15:12:33.6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6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61936-FEAA-A0E0-B578-211E0F715D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EB3DBD-D6D0-DAC7-33BE-6C8F5B1AB1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B8B3C-460B-319C-1BAB-BF94B2B1F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419CF-A463-06D9-1573-27C97911D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E8FF0-D723-6728-6823-5BA7637A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703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3FEC3-2D12-DA78-7323-3D13CBC6E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480759-6D0B-8434-B868-17D4E344C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10D2C-C68A-867D-ADBE-BE8264242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D5A67-A79C-ECDF-CED5-A76186EC4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251F4-B868-ECAE-AB09-49AECE891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5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8D8F24-F69B-DB04-6460-CDB746AD9E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AEB972-D085-7000-BC33-815AAE1BE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61323-2CC1-A834-2905-74937F645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A9FD58-FAAC-B7A3-BA47-7CAA040F1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D314-7715-2DE7-231C-A8C97C53E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03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21D07-F5C4-3446-884C-01E4D33DB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E1C45-4E2B-34DE-5CAD-C7262729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C1AC8-8D20-CC40-0711-716485480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41772-AC37-61ED-D5B8-77FDDB2C9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AA218-B0F7-CE48-7587-EA9255C68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0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96860-C205-EC89-4FE6-1C45507FD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7DBDA0-D122-8503-A9DC-2C0A6F368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1A3A6-18F5-4448-D6BA-91E262BBB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F17FE-6F8A-9F0E-D910-985D8F4EC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538A5-6699-26B4-C5D9-2163ADB17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43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E82BB-5005-C799-BF66-180035C76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69F9A-E54F-8847-D6A3-DE21ED12D8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55407C-C83C-D989-BC66-89D808BFAA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DA210-3938-070E-2EF8-8431888F1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483E7-1DEE-B9C9-6C18-F3E8B4940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DCC16A-DF13-7CE2-191C-0E302EA64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585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8119-6DB8-1773-CB52-BE166AD8E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002F19-7B73-30E5-9012-6A4251A8E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3F441F-E427-238D-D477-E51F7820F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32B181-E41E-6286-4F1E-436A4F93DF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3DCCF2-568B-E922-0EC0-2E93ED3E79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5706B-4125-6C81-F0EE-3314D6882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F06FE6-2F02-410F-EBB5-0392C053A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D5AF86-7C14-973B-82BE-F9416C3A2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861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A6CBC-7144-B2B5-D985-2F3E56E7A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C539D6-3E0D-42AC-80EB-58FEE25E6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FEAEEC-8670-32C4-6890-59F4E4191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131E4B-EB1A-3B93-0005-73451062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E73369-FFBD-98E2-E7FE-305EDB76B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EB1D70-1B6D-ABB9-F4BD-B07787FFD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BB84B8-68E8-178A-DFB7-B8BD8E3DA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19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40053-BFE4-6262-3E23-07C3B0DEB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37B88-FA54-A6B8-C47B-32B9097A4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E49D15-6D04-02DD-ACF0-D3C1E91F37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A8278F-CBDC-283A-CCA0-791F07E6A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D4184B-2575-BE6A-3040-CF4144CD0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890114-9644-0B91-1FEC-248B45E3B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678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93EE0-A552-8451-F871-CC54BD918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DE7159-D79B-27C6-A0F9-4C1C88102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68DCA6-A5CE-5369-152A-AF39FE4ED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0BF448-ADAF-3A18-47F9-5E52E29B9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523478-DEE8-EB70-4D43-D3A351045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F10CE1-64A1-9C62-5241-54C023013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43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6D03EB-3817-3089-AF1E-B7EE5BC84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BF0E9-97DA-2639-1A04-CFF5FDB3E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7F8B8-9712-6470-7CB8-E20162DBCC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3E7FE-1652-D61C-9AA2-D1B8C04EC6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489A66-AB10-7EF8-7D32-F61A70D23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40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jpg"/><Relationship Id="rId7" Type="http://schemas.openxmlformats.org/officeDocument/2006/relationships/image" Target="../media/image9.jpg"/><Relationship Id="rId12" Type="http://schemas.openxmlformats.org/officeDocument/2006/relationships/image" Target="../media/image13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11" Type="http://schemas.openxmlformats.org/officeDocument/2006/relationships/image" Target="../media/image12.png"/><Relationship Id="rId5" Type="http://schemas.openxmlformats.org/officeDocument/2006/relationships/image" Target="../media/image4.jpg"/><Relationship Id="rId10" Type="http://schemas.openxmlformats.org/officeDocument/2006/relationships/image" Target="../media/image5.jpg"/><Relationship Id="rId4" Type="http://schemas.openxmlformats.org/officeDocument/2006/relationships/image" Target="../media/image3.jpg"/><Relationship Id="rId9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785EF20-5A43-7A81-289D-DB773044C277}"/>
              </a:ext>
            </a:extLst>
          </p:cNvPr>
          <p:cNvSpPr/>
          <p:nvPr/>
        </p:nvSpPr>
        <p:spPr>
          <a:xfrm>
            <a:off x="345987" y="1346891"/>
            <a:ext cx="10799808" cy="15075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1CC4FF-AF78-CDFA-0F5E-91C300427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8768"/>
          </a:xfrm>
        </p:spPr>
        <p:txBody>
          <a:bodyPr>
            <a:normAutofit/>
          </a:bodyPr>
          <a:lstStyle/>
          <a:p>
            <a:pPr marL="742950" indent="-742950" algn="ctr">
              <a:buAutoNum type="arabicPeriod"/>
            </a:pPr>
            <a:r>
              <a:rPr lang="en-GB">
                <a:latin typeface="Bauhaus 93"/>
              </a:rPr>
              <a:t>RANKING</a:t>
            </a:r>
            <a:endParaRPr lang="en-US">
              <a:latin typeface="Bauhaus 93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2E4FC-51FA-8B6B-A79E-4E4912FD9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280" y="1692876"/>
            <a:ext cx="10060461" cy="1890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E"/>
              <a:t>Rank the cards in order from the lowest to the highest.</a:t>
            </a:r>
          </a:p>
          <a:p>
            <a:r>
              <a:rPr lang="en-IE"/>
              <a:t>Place the ones with the same value on the same pile.</a:t>
            </a:r>
          </a:p>
          <a:p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E49DE0F-1D7F-D37B-50FD-78AA63A816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86032" y="3223283"/>
            <a:ext cx="1983576" cy="288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FCB9592-9CF0-3F87-6B3F-60A007C3BDE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215430" y="3223283"/>
            <a:ext cx="1978434" cy="288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91C9FFB-9A7D-BE13-1839-538C6457900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150558" y="3223283"/>
            <a:ext cx="1987964" cy="288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58931C8-1595-A168-3E89-7535177A48D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8862966" y="3223283"/>
            <a:ext cx="1981592" cy="288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B01C2D8-041F-358E-C405-8A28E914DA6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625806" y="3508984"/>
            <a:ext cx="1949538" cy="288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3173476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897FB-78A0-F6BA-55A2-83C748B2B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290FD84-FFC7-8F2A-75F4-F65B13E3159D}"/>
              </a:ext>
            </a:extLst>
          </p:cNvPr>
          <p:cNvSpPr/>
          <p:nvPr/>
        </p:nvSpPr>
        <p:spPr>
          <a:xfrm>
            <a:off x="345987" y="1346890"/>
            <a:ext cx="11316734" cy="33775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052FF5-31A6-25BC-34E8-7E01C426F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8768"/>
          </a:xfrm>
        </p:spPr>
        <p:txBody>
          <a:bodyPr>
            <a:normAutofit/>
          </a:bodyPr>
          <a:lstStyle/>
          <a:p>
            <a:pPr algn="ctr"/>
            <a:r>
              <a:rPr lang="en-GB">
                <a:latin typeface="Bauhaus 93"/>
              </a:rPr>
              <a:t>2. HIGH/ LOW</a:t>
            </a:r>
            <a:endParaRPr lang="en-US">
              <a:latin typeface="Bauhaus 93" pitchFamily="8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B973B-6AA3-1A2F-69DF-145261DD2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279" y="1692875"/>
            <a:ext cx="10824521" cy="3072711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en-IE"/>
              <a:t>Aim: to collect all the cards</a:t>
            </a:r>
          </a:p>
          <a:p>
            <a:r>
              <a:rPr lang="en-IE"/>
              <a:t>Deal all the cards, face down. Don’t look at them. </a:t>
            </a:r>
          </a:p>
          <a:p>
            <a:r>
              <a:rPr lang="en-GB"/>
              <a:t>The first player looks at their top card and calls “Low” or “High”.</a:t>
            </a:r>
          </a:p>
          <a:p>
            <a:r>
              <a:rPr lang="en-GB"/>
              <a:t>Then each player reveals their top card and </a:t>
            </a:r>
            <a:r>
              <a:rPr lang="en-GB" b="1" u="sng"/>
              <a:t>say  the value of it </a:t>
            </a:r>
            <a:r>
              <a:rPr lang="en-GB" sz="2600" b="1" u="sng"/>
              <a:t>out loud</a:t>
            </a:r>
            <a:r>
              <a:rPr lang="en-GB"/>
              <a:t>.</a:t>
            </a:r>
            <a:endParaRPr lang="en-IE"/>
          </a:p>
          <a:p>
            <a:r>
              <a:rPr lang="en-GB"/>
              <a:t>The lowest or highest (whichever was called) wins all the cards. </a:t>
            </a:r>
            <a:endParaRPr lang="en-IE"/>
          </a:p>
          <a:p>
            <a:r>
              <a:rPr lang="en-GB"/>
              <a:t>Play changes clockwise, until someone has won all the cards. </a:t>
            </a:r>
            <a:endParaRPr lang="en-IE"/>
          </a:p>
          <a:p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589110B-A306-194C-9F5D-76E9EBA5E61B}"/>
              </a:ext>
            </a:extLst>
          </p:cNvPr>
          <p:cNvSpPr/>
          <p:nvPr/>
        </p:nvSpPr>
        <p:spPr>
          <a:xfrm>
            <a:off x="345987" y="4917986"/>
            <a:ext cx="11316734" cy="18214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CAFD8FA-05C3-64D6-30BA-B462D61D1692}"/>
              </a:ext>
            </a:extLst>
          </p:cNvPr>
          <p:cNvSpPr txBox="1">
            <a:spLocks/>
          </p:cNvSpPr>
          <p:nvPr/>
        </p:nvSpPr>
        <p:spPr>
          <a:xfrm>
            <a:off x="529280" y="5165126"/>
            <a:ext cx="10706583" cy="132774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IE" b="1"/>
              <a:t>TIE BREAK</a:t>
            </a:r>
          </a:p>
          <a:p>
            <a:r>
              <a:rPr lang="en-IE"/>
              <a:t>Players who are tied to win draw their next card. The </a:t>
            </a:r>
            <a:r>
              <a:rPr lang="en-GB"/>
              <a:t>lowest or highest (whichever was called) wins all the cards.</a:t>
            </a:r>
            <a:r>
              <a:rPr lang="en-IE"/>
              <a:t>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31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C0C6036-C530-C823-66F0-4F562F6D3D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 rot="5400000">
            <a:off x="2678274" y="1702159"/>
            <a:ext cx="1115761" cy="162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96F9BCB-D391-C71E-D7DB-77EB6FAB438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679720" y="4286474"/>
            <a:ext cx="1112869" cy="162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BB4557B-AE65-C689-1224-F099911B3EC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640663" y="4286474"/>
            <a:ext cx="1118230" cy="162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9B17A72-4AFA-26D8-6580-9109297DB25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16200000">
            <a:off x="8040185" y="1702159"/>
            <a:ext cx="1114646" cy="162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8F36E3C4-EE50-9C65-C7A6-7560ED64888B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08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>
                <a:latin typeface="Bauhaus 93"/>
              </a:rPr>
              <a:t>HIGH / LOW</a:t>
            </a:r>
            <a:endParaRPr lang="en-US">
              <a:latin typeface="Bauhaus 93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505679-D916-70EE-A51C-304F5814F9C2}"/>
              </a:ext>
            </a:extLst>
          </p:cNvPr>
          <p:cNvSpPr/>
          <p:nvPr/>
        </p:nvSpPr>
        <p:spPr>
          <a:xfrm rot="5400000">
            <a:off x="660399" y="1704555"/>
            <a:ext cx="1184400" cy="16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996B5D5-BE78-23DB-68B9-8E18F0110097}"/>
              </a:ext>
            </a:extLst>
          </p:cNvPr>
          <p:cNvSpPr/>
          <p:nvPr/>
        </p:nvSpPr>
        <p:spPr>
          <a:xfrm rot="5400000">
            <a:off x="10000111" y="1699763"/>
            <a:ext cx="1184400" cy="16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15EEC40-53B1-7410-9543-2FCDDE3CA767}"/>
              </a:ext>
            </a:extLst>
          </p:cNvPr>
          <p:cNvSpPr/>
          <p:nvPr/>
        </p:nvSpPr>
        <p:spPr>
          <a:xfrm rot="10800000">
            <a:off x="8005308" y="4286474"/>
            <a:ext cx="1184400" cy="16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B1A90E7-EAD3-0929-0483-9B35FCF83BFD}"/>
              </a:ext>
            </a:extLst>
          </p:cNvPr>
          <p:cNvSpPr/>
          <p:nvPr/>
        </p:nvSpPr>
        <p:spPr>
          <a:xfrm rot="10800000">
            <a:off x="4046155" y="4286474"/>
            <a:ext cx="1184400" cy="16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3047A3F-EEF2-4DFE-D335-32C40DF00691}"/>
              </a:ext>
            </a:extLst>
          </p:cNvPr>
          <p:cNvSpPr txBox="1"/>
          <p:nvPr/>
        </p:nvSpPr>
        <p:spPr>
          <a:xfrm>
            <a:off x="4046154" y="3633628"/>
            <a:ext cx="1535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First Player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E01E008-6299-88BA-B201-C5C0EB7095D3}"/>
              </a:ext>
            </a:extLst>
          </p:cNvPr>
          <p:cNvSpPr txBox="1"/>
          <p:nvPr/>
        </p:nvSpPr>
        <p:spPr>
          <a:xfrm>
            <a:off x="4046154" y="4002960"/>
            <a:ext cx="1535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Call: Lowest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DF8385-3CD9-39EB-0B7E-95EC03BF5118}"/>
              </a:ext>
            </a:extLst>
          </p:cNvPr>
          <p:cNvSpPr txBox="1"/>
          <p:nvPr/>
        </p:nvSpPr>
        <p:spPr>
          <a:xfrm>
            <a:off x="789689" y="2219094"/>
            <a:ext cx="1250543" cy="371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Winner</a:t>
            </a:r>
          </a:p>
        </p:txBody>
      </p:sp>
      <p:sp>
        <p:nvSpPr>
          <p:cNvPr id="2" name="Bulle narrative : ronde 1">
            <a:extLst>
              <a:ext uri="{FF2B5EF4-FFF2-40B4-BE49-F238E27FC236}">
                <a16:creationId xmlns:a16="http://schemas.microsoft.com/office/drawing/2014/main" id="{454704ED-C414-D303-9028-2AF47AB3457E}"/>
              </a:ext>
            </a:extLst>
          </p:cNvPr>
          <p:cNvSpPr/>
          <p:nvPr/>
        </p:nvSpPr>
        <p:spPr>
          <a:xfrm>
            <a:off x="211964" y="1022362"/>
            <a:ext cx="1252471" cy="808768"/>
          </a:xfrm>
          <a:prstGeom prst="wedgeEllipseCallout">
            <a:avLst>
              <a:gd name="adj1" fmla="val -42166"/>
              <a:gd name="adj2" fmla="val 7444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10c</a:t>
            </a:r>
          </a:p>
        </p:txBody>
      </p:sp>
      <p:sp>
        <p:nvSpPr>
          <p:cNvPr id="3" name="Bulle narrative : ronde 2">
            <a:extLst>
              <a:ext uri="{FF2B5EF4-FFF2-40B4-BE49-F238E27FC236}">
                <a16:creationId xmlns:a16="http://schemas.microsoft.com/office/drawing/2014/main" id="{9129AAB0-3361-9F81-4540-6316DB693345}"/>
              </a:ext>
            </a:extLst>
          </p:cNvPr>
          <p:cNvSpPr/>
          <p:nvPr/>
        </p:nvSpPr>
        <p:spPr>
          <a:xfrm>
            <a:off x="3925865" y="5719008"/>
            <a:ext cx="1179607" cy="773866"/>
          </a:xfrm>
          <a:prstGeom prst="wedgeEllipseCallout">
            <a:avLst>
              <a:gd name="adj1" fmla="val -42166"/>
              <a:gd name="adj2" fmla="val 74440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30c</a:t>
            </a:r>
          </a:p>
        </p:txBody>
      </p:sp>
      <p:sp>
        <p:nvSpPr>
          <p:cNvPr id="8" name="Bulle narrative : ronde 7">
            <a:extLst>
              <a:ext uri="{FF2B5EF4-FFF2-40B4-BE49-F238E27FC236}">
                <a16:creationId xmlns:a16="http://schemas.microsoft.com/office/drawing/2014/main" id="{874B7BCB-4707-EBBE-93FA-DDF8B18779D1}"/>
              </a:ext>
            </a:extLst>
          </p:cNvPr>
          <p:cNvSpPr/>
          <p:nvPr/>
        </p:nvSpPr>
        <p:spPr>
          <a:xfrm>
            <a:off x="10288730" y="1151235"/>
            <a:ext cx="1252471" cy="835017"/>
          </a:xfrm>
          <a:prstGeom prst="wedgeEllipseCallout">
            <a:avLst>
              <a:gd name="adj1" fmla="val 75167"/>
              <a:gd name="adj2" fmla="val 5852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70c</a:t>
            </a:r>
          </a:p>
        </p:txBody>
      </p:sp>
      <p:sp>
        <p:nvSpPr>
          <p:cNvPr id="9" name="Bulle narrative : ronde 8">
            <a:extLst>
              <a:ext uri="{FF2B5EF4-FFF2-40B4-BE49-F238E27FC236}">
                <a16:creationId xmlns:a16="http://schemas.microsoft.com/office/drawing/2014/main" id="{8AD27E82-246B-31A6-736D-5F7053E56781}"/>
              </a:ext>
            </a:extLst>
          </p:cNvPr>
          <p:cNvSpPr/>
          <p:nvPr/>
        </p:nvSpPr>
        <p:spPr>
          <a:xfrm>
            <a:off x="7880225" y="5659008"/>
            <a:ext cx="1288776" cy="808768"/>
          </a:xfrm>
          <a:prstGeom prst="wedgeEllipseCallout">
            <a:avLst>
              <a:gd name="adj1" fmla="val -42166"/>
              <a:gd name="adj2" fmla="val 7444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40c</a:t>
            </a:r>
          </a:p>
        </p:txBody>
      </p:sp>
      <p:sp>
        <p:nvSpPr>
          <p:cNvPr id="10" name="TextBox 16">
            <a:extLst>
              <a:ext uri="{FF2B5EF4-FFF2-40B4-BE49-F238E27FC236}">
                <a16:creationId xmlns:a16="http://schemas.microsoft.com/office/drawing/2014/main" id="{EE3D3E76-6753-0760-47D0-CE27A96DAC9F}"/>
              </a:ext>
            </a:extLst>
          </p:cNvPr>
          <p:cNvSpPr txBox="1"/>
          <p:nvPr/>
        </p:nvSpPr>
        <p:spPr>
          <a:xfrm>
            <a:off x="2700394" y="3640143"/>
            <a:ext cx="1125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Card not showed</a:t>
            </a:r>
          </a:p>
        </p:txBody>
      </p:sp>
    </p:spTree>
    <p:extLst>
      <p:ext uri="{BB962C8B-B14F-4D97-AF65-F5344CB8AC3E}">
        <p14:creationId xmlns:p14="http://schemas.microsoft.com/office/powerpoint/2010/main" val="3319735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" grpId="0" animBg="1"/>
      <p:bldP spid="3" grpId="0" animBg="1"/>
      <p:bldP spid="8" grpId="0" animBg="1"/>
      <p:bldP spid="9" grpId="0" animBg="1"/>
      <p:bldP spid="10" grpId="0"/>
      <p:bldP spid="1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0CCC32-B521-BF9B-C4F3-7641F4A51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C1D99B1-9900-9E1B-3D02-93F41688FAAD}"/>
              </a:ext>
            </a:extLst>
          </p:cNvPr>
          <p:cNvSpPr/>
          <p:nvPr/>
        </p:nvSpPr>
        <p:spPr>
          <a:xfrm>
            <a:off x="345987" y="1346890"/>
            <a:ext cx="11316734" cy="337750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A285B0-8CB2-FA63-9FB2-C24083D51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8768"/>
          </a:xfrm>
        </p:spPr>
        <p:txBody>
          <a:bodyPr>
            <a:normAutofit/>
          </a:bodyPr>
          <a:lstStyle/>
          <a:p>
            <a:pPr algn="ctr"/>
            <a:r>
              <a:rPr lang="en-GB">
                <a:latin typeface="Bauhaus 93"/>
              </a:rPr>
              <a:t>3. SNAP the COINS</a:t>
            </a:r>
            <a:endParaRPr lang="en-US">
              <a:latin typeface="Bauhaus 93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437CE-D733-AB45-5D03-C23FECD04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279" y="1692875"/>
            <a:ext cx="10824521" cy="3072711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IE"/>
              <a:t>Be the first to collect all the cards</a:t>
            </a:r>
          </a:p>
          <a:p>
            <a:r>
              <a:rPr lang="en-IE"/>
              <a:t>Deal all the cards, face down. Don’t look at them. </a:t>
            </a:r>
          </a:p>
          <a:p>
            <a:r>
              <a:rPr lang="en-GB"/>
              <a:t>First player </a:t>
            </a:r>
            <a:r>
              <a:rPr lang="en-GB" sz="2600"/>
              <a:t> flips over their top card in front of them so all players can see it and </a:t>
            </a:r>
            <a:r>
              <a:rPr lang="en-GB" sz="2600" b="1"/>
              <a:t>says the value of their card out loud. </a:t>
            </a:r>
          </a:p>
          <a:p>
            <a:r>
              <a:rPr lang="en-GB" sz="2600"/>
              <a:t>Moving clockwise, e</a:t>
            </a:r>
            <a:r>
              <a:rPr lang="en-GB"/>
              <a:t>ach player in turn flips over his/her cards and says the value.</a:t>
            </a:r>
          </a:p>
          <a:p>
            <a:r>
              <a:rPr lang="en-GB"/>
              <a:t>If any two face-up cards on the table have the </a:t>
            </a:r>
            <a:r>
              <a:rPr lang="en-GB" b="1" u="sng"/>
              <a:t>same value of money</a:t>
            </a:r>
            <a:r>
              <a:rPr lang="en-GB"/>
              <a:t> the first player to shout "Snap!" and slap their own (nearest) pile takes both matched piles only and adds them to the bottom of their face-down pile.</a:t>
            </a:r>
            <a:r>
              <a:rPr lang="en-IE"/>
              <a:t> </a:t>
            </a:r>
          </a:p>
          <a:p>
            <a:r>
              <a:rPr lang="en-IE"/>
              <a:t>Player who wins a round starts the next round.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155796-E70F-4173-169C-E5925DDF01E5}"/>
              </a:ext>
            </a:extLst>
          </p:cNvPr>
          <p:cNvSpPr/>
          <p:nvPr/>
        </p:nvSpPr>
        <p:spPr>
          <a:xfrm>
            <a:off x="345987" y="4917986"/>
            <a:ext cx="4466053" cy="18214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2033CF7-3784-6DAE-00A5-50FFDD31783D}"/>
              </a:ext>
            </a:extLst>
          </p:cNvPr>
          <p:cNvSpPr txBox="1">
            <a:spLocks/>
          </p:cNvSpPr>
          <p:nvPr/>
        </p:nvSpPr>
        <p:spPr>
          <a:xfrm>
            <a:off x="529281" y="5165125"/>
            <a:ext cx="4093520" cy="155374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IE" b="1"/>
              <a:t>TIE BREAK</a:t>
            </a:r>
          </a:p>
          <a:p>
            <a:r>
              <a:rPr lang="en-IE"/>
              <a:t>Players involved draw their next card. The </a:t>
            </a:r>
            <a:r>
              <a:rPr lang="en-GB"/>
              <a:t>highest value wins all the cards.</a:t>
            </a:r>
            <a:r>
              <a:rPr lang="en-IE"/>
              <a:t> </a:t>
            </a:r>
          </a:p>
          <a:p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6AFD2AAA-BFF9-CC54-DBED-390A6EAB8AEC}"/>
              </a:ext>
            </a:extLst>
          </p:cNvPr>
          <p:cNvSpPr/>
          <p:nvPr/>
        </p:nvSpPr>
        <p:spPr>
          <a:xfrm>
            <a:off x="4995334" y="4897395"/>
            <a:ext cx="6667386" cy="18214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B28F26-1A9C-C3C3-2F3F-437EA1A5C820}"/>
              </a:ext>
            </a:extLst>
          </p:cNvPr>
          <p:cNvSpPr txBox="1">
            <a:spLocks/>
          </p:cNvSpPr>
          <p:nvPr/>
        </p:nvSpPr>
        <p:spPr>
          <a:xfrm>
            <a:off x="5198533" y="5144534"/>
            <a:ext cx="6155268" cy="157433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IE" b="1"/>
              <a:t>PENALTY</a:t>
            </a:r>
          </a:p>
          <a:p>
            <a:r>
              <a:rPr lang="en-IE"/>
              <a:t>If 'snap' is shouted wrongly the face up cards are placed in the middle. At the next correct snap, the winner takes the middle cards as well.</a:t>
            </a:r>
          </a:p>
        </p:txBody>
      </p:sp>
    </p:spTree>
    <p:extLst>
      <p:ext uri="{BB962C8B-B14F-4D97-AF65-F5344CB8AC3E}">
        <p14:creationId xmlns:p14="http://schemas.microsoft.com/office/powerpoint/2010/main" val="80922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8748F7-9E7C-04E3-12DB-44FC48D14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709F23-CC6D-0717-54C3-CAF61CEFC5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 rot="5400000">
            <a:off x="2678274" y="1515895"/>
            <a:ext cx="1115761" cy="162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FED3EF-4157-09AD-0F82-3BC33D742AB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5400000">
            <a:off x="2679720" y="3022540"/>
            <a:ext cx="1112869" cy="162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34CDBF1-4243-BEDF-4FF9-A13E7BAAE84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 rot="16200000">
            <a:off x="7989882" y="2935635"/>
            <a:ext cx="1118230" cy="162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B3B0E27-A6D1-634F-CF30-117BDD6C536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16200000">
            <a:off x="7991674" y="1163716"/>
            <a:ext cx="1114646" cy="162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2673326B-0F39-D1CE-BE0A-3B6CAEAB40B4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08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>
                <a:latin typeface="Bauhaus 93" pitchFamily="82" charset="77"/>
              </a:rPr>
              <a:t>SNAP the COINS</a:t>
            </a:r>
            <a:endParaRPr lang="en-US">
              <a:latin typeface="Bauhaus 93" pitchFamily="82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C22308-EC69-D092-4C75-4D390108FE26}"/>
              </a:ext>
            </a:extLst>
          </p:cNvPr>
          <p:cNvSpPr/>
          <p:nvPr/>
        </p:nvSpPr>
        <p:spPr>
          <a:xfrm rot="5400000">
            <a:off x="660399" y="1518291"/>
            <a:ext cx="1184400" cy="16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EDAA23C-678B-3674-3A44-D0190B88CE84}"/>
              </a:ext>
            </a:extLst>
          </p:cNvPr>
          <p:cNvSpPr/>
          <p:nvPr/>
        </p:nvSpPr>
        <p:spPr>
          <a:xfrm rot="5400000">
            <a:off x="9951600" y="1161320"/>
            <a:ext cx="1184400" cy="16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C66C3C1-98D2-B1D2-D2DC-E1FE6874F396}"/>
              </a:ext>
            </a:extLst>
          </p:cNvPr>
          <p:cNvSpPr/>
          <p:nvPr/>
        </p:nvSpPr>
        <p:spPr>
          <a:xfrm rot="5400000">
            <a:off x="9951600" y="2938031"/>
            <a:ext cx="1184400" cy="16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C16C4E4-6926-0108-4DC8-DAB8C818C7DF}"/>
              </a:ext>
            </a:extLst>
          </p:cNvPr>
          <p:cNvSpPr/>
          <p:nvPr/>
        </p:nvSpPr>
        <p:spPr>
          <a:xfrm rot="10800000">
            <a:off x="5182762" y="4738418"/>
            <a:ext cx="1184400" cy="16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650B12-0460-8BE8-7FD1-E533522C5072}"/>
              </a:ext>
            </a:extLst>
          </p:cNvPr>
          <p:cNvSpPr txBox="1"/>
          <p:nvPr/>
        </p:nvSpPr>
        <p:spPr>
          <a:xfrm>
            <a:off x="5131962" y="5299959"/>
            <a:ext cx="1535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First Player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9873F80-C0B9-BBEE-EAFF-C178E36E1476}"/>
              </a:ext>
            </a:extLst>
          </p:cNvPr>
          <p:cNvSpPr/>
          <p:nvPr/>
        </p:nvSpPr>
        <p:spPr>
          <a:xfrm rot="5400000">
            <a:off x="649152" y="3020144"/>
            <a:ext cx="1184400" cy="16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7FA9A7A-0040-A465-F92D-C3A407389153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186792" y="2858533"/>
            <a:ext cx="1108605" cy="1619994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A76458F-065C-03C5-B106-DE05555AEE7B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245061" y="2811094"/>
            <a:ext cx="1096611" cy="1619994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22" name="Graphic 21" descr="Hand with solid fill">
            <a:extLst>
              <a:ext uri="{FF2B5EF4-FFF2-40B4-BE49-F238E27FC236}">
                <a16:creationId xmlns:a16="http://schemas.microsoft.com/office/drawing/2014/main" id="{39D248CA-B2AE-040E-B92C-32202613C64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0800000">
            <a:off x="2551960" y="2996860"/>
            <a:ext cx="1481667" cy="148166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79815372-51E9-40B9-88BD-F4948B1807EF}"/>
              </a:ext>
            </a:extLst>
          </p:cNvPr>
          <p:cNvSpPr txBox="1"/>
          <p:nvPr/>
        </p:nvSpPr>
        <p:spPr>
          <a:xfrm>
            <a:off x="714127" y="2052794"/>
            <a:ext cx="1535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SNAP!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0F521751-BD12-9525-97FD-56E1199C5B65}"/>
              </a:ext>
            </a:extLst>
          </p:cNvPr>
          <p:cNvSpPr/>
          <p:nvPr/>
        </p:nvSpPr>
        <p:spPr>
          <a:xfrm>
            <a:off x="345987" y="4917986"/>
            <a:ext cx="4466053" cy="18214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EA72D073-73B2-F643-3F3B-582526319D5B}"/>
              </a:ext>
            </a:extLst>
          </p:cNvPr>
          <p:cNvSpPr txBox="1">
            <a:spLocks/>
          </p:cNvSpPr>
          <p:nvPr/>
        </p:nvSpPr>
        <p:spPr>
          <a:xfrm>
            <a:off x="529281" y="5165125"/>
            <a:ext cx="4093520" cy="1553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IE" b="1"/>
              <a:t>SLAP</a:t>
            </a:r>
          </a:p>
          <a:p>
            <a:r>
              <a:rPr lang="en-IE"/>
              <a:t>Anyone can slap even if you don’t have cards</a:t>
            </a:r>
          </a:p>
          <a:p>
            <a:endParaRPr lang="en-US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55019BBE-840F-5AA9-1165-1AEC3EBDC28F}"/>
              </a:ext>
            </a:extLst>
          </p:cNvPr>
          <p:cNvSpPr/>
          <p:nvPr/>
        </p:nvSpPr>
        <p:spPr>
          <a:xfrm>
            <a:off x="6970824" y="4925305"/>
            <a:ext cx="5034909" cy="18214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E6B5B9C-6BB7-CDDD-59B6-88FD8E7D3FC9}"/>
              </a:ext>
            </a:extLst>
          </p:cNvPr>
          <p:cNvSpPr txBox="1">
            <a:spLocks/>
          </p:cNvSpPr>
          <p:nvPr/>
        </p:nvSpPr>
        <p:spPr>
          <a:xfrm>
            <a:off x="7145867" y="5172444"/>
            <a:ext cx="4859866" cy="168555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E"/>
              <a:t>If a player runs out of cards, </a:t>
            </a:r>
            <a:r>
              <a:rPr lang="en-GB"/>
              <a:t>in their face-down pile, the cards in the face-up pile are turned down and the player continues to play.</a:t>
            </a:r>
            <a:r>
              <a:rPr lang="en-IE"/>
              <a:t> </a:t>
            </a:r>
          </a:p>
          <a:p>
            <a:endParaRPr lang="en-US"/>
          </a:p>
        </p:txBody>
      </p:sp>
      <p:sp>
        <p:nvSpPr>
          <p:cNvPr id="3" name="Bulle narrative : ronde 2">
            <a:extLst>
              <a:ext uri="{FF2B5EF4-FFF2-40B4-BE49-F238E27FC236}">
                <a16:creationId xmlns:a16="http://schemas.microsoft.com/office/drawing/2014/main" id="{2781BCDD-12AC-1452-7730-AA2AE60421E2}"/>
              </a:ext>
            </a:extLst>
          </p:cNvPr>
          <p:cNvSpPr/>
          <p:nvPr/>
        </p:nvSpPr>
        <p:spPr>
          <a:xfrm>
            <a:off x="211964" y="1022362"/>
            <a:ext cx="1252471" cy="808768"/>
          </a:xfrm>
          <a:prstGeom prst="wedgeEllipseCallout">
            <a:avLst>
              <a:gd name="adj1" fmla="val -42166"/>
              <a:gd name="adj2" fmla="val 7444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10c</a:t>
            </a:r>
          </a:p>
        </p:txBody>
      </p:sp>
      <p:sp>
        <p:nvSpPr>
          <p:cNvPr id="8" name="Bulle narrative : ronde 7">
            <a:extLst>
              <a:ext uri="{FF2B5EF4-FFF2-40B4-BE49-F238E27FC236}">
                <a16:creationId xmlns:a16="http://schemas.microsoft.com/office/drawing/2014/main" id="{13472C07-F572-E024-FEB2-D014145D6A5E}"/>
              </a:ext>
            </a:extLst>
          </p:cNvPr>
          <p:cNvSpPr/>
          <p:nvPr/>
        </p:nvSpPr>
        <p:spPr>
          <a:xfrm>
            <a:off x="5938076" y="5693910"/>
            <a:ext cx="1179607" cy="773866"/>
          </a:xfrm>
          <a:prstGeom prst="wedgeEllipseCallout">
            <a:avLst>
              <a:gd name="adj1" fmla="val -42166"/>
              <a:gd name="adj2" fmla="val 74440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€1</a:t>
            </a:r>
          </a:p>
        </p:txBody>
      </p:sp>
      <p:sp>
        <p:nvSpPr>
          <p:cNvPr id="14" name="Bulle narrative : ronde 13">
            <a:extLst>
              <a:ext uri="{FF2B5EF4-FFF2-40B4-BE49-F238E27FC236}">
                <a16:creationId xmlns:a16="http://schemas.microsoft.com/office/drawing/2014/main" id="{7C3A99C5-9265-7995-5D33-C7B11EB45EDB}"/>
              </a:ext>
            </a:extLst>
          </p:cNvPr>
          <p:cNvSpPr/>
          <p:nvPr/>
        </p:nvSpPr>
        <p:spPr>
          <a:xfrm>
            <a:off x="10288730" y="1151235"/>
            <a:ext cx="1252471" cy="835017"/>
          </a:xfrm>
          <a:prstGeom prst="wedgeEllipseCallout">
            <a:avLst>
              <a:gd name="adj1" fmla="val 75167"/>
              <a:gd name="adj2" fmla="val 5852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70c</a:t>
            </a:r>
          </a:p>
        </p:txBody>
      </p:sp>
      <p:sp>
        <p:nvSpPr>
          <p:cNvPr id="18" name="Bulle narrative : ronde 17">
            <a:extLst>
              <a:ext uri="{FF2B5EF4-FFF2-40B4-BE49-F238E27FC236}">
                <a16:creationId xmlns:a16="http://schemas.microsoft.com/office/drawing/2014/main" id="{0954874A-FB8C-0587-C9C1-561AC0FCB12A}"/>
              </a:ext>
            </a:extLst>
          </p:cNvPr>
          <p:cNvSpPr/>
          <p:nvPr/>
        </p:nvSpPr>
        <p:spPr>
          <a:xfrm>
            <a:off x="80317" y="3380142"/>
            <a:ext cx="1288776" cy="808768"/>
          </a:xfrm>
          <a:prstGeom prst="wedgeEllipseCallout">
            <a:avLst>
              <a:gd name="adj1" fmla="val -42166"/>
              <a:gd name="adj2" fmla="val 7444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30c</a:t>
            </a:r>
          </a:p>
        </p:txBody>
      </p:sp>
      <p:sp>
        <p:nvSpPr>
          <p:cNvPr id="19" name="Bulle narrative : ronde 18">
            <a:extLst>
              <a:ext uri="{FF2B5EF4-FFF2-40B4-BE49-F238E27FC236}">
                <a16:creationId xmlns:a16="http://schemas.microsoft.com/office/drawing/2014/main" id="{C6D5B2E1-F1D8-5E06-2FB6-1D3CAD86D86B}"/>
              </a:ext>
            </a:extLst>
          </p:cNvPr>
          <p:cNvSpPr/>
          <p:nvPr/>
        </p:nvSpPr>
        <p:spPr>
          <a:xfrm>
            <a:off x="10476132" y="3319333"/>
            <a:ext cx="1252471" cy="835017"/>
          </a:xfrm>
          <a:prstGeom prst="wedgeEllipseCallout">
            <a:avLst>
              <a:gd name="adj1" fmla="val 75167"/>
              <a:gd name="adj2" fmla="val 5852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40c</a:t>
            </a:r>
          </a:p>
        </p:txBody>
      </p:sp>
      <p:sp>
        <p:nvSpPr>
          <p:cNvPr id="20" name="Bulle narrative : ronde 19">
            <a:extLst>
              <a:ext uri="{FF2B5EF4-FFF2-40B4-BE49-F238E27FC236}">
                <a16:creationId xmlns:a16="http://schemas.microsoft.com/office/drawing/2014/main" id="{875E5C2E-E65F-F149-2E3C-D9645546399C}"/>
              </a:ext>
            </a:extLst>
          </p:cNvPr>
          <p:cNvSpPr/>
          <p:nvPr/>
        </p:nvSpPr>
        <p:spPr>
          <a:xfrm>
            <a:off x="5988199" y="5665590"/>
            <a:ext cx="1179607" cy="773866"/>
          </a:xfrm>
          <a:prstGeom prst="wedgeEllipseCallout">
            <a:avLst>
              <a:gd name="adj1" fmla="val -42166"/>
              <a:gd name="adj2" fmla="val 74440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30c</a:t>
            </a:r>
          </a:p>
        </p:txBody>
      </p:sp>
    </p:spTree>
    <p:extLst>
      <p:ext uri="{BB962C8B-B14F-4D97-AF65-F5344CB8AC3E}">
        <p14:creationId xmlns:p14="http://schemas.microsoft.com/office/powerpoint/2010/main" val="154436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 animBg="1"/>
      <p:bldP spid="26" grpId="0"/>
      <p:bldP spid="27" grpId="0" animBg="1"/>
      <p:bldP spid="28" grpId="0"/>
      <p:bldP spid="3" grpId="0" animBg="1"/>
      <p:bldP spid="8" grpId="0" animBg="1"/>
      <p:bldP spid="14" grpId="0" animBg="1"/>
      <p:bldP spid="18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BA7BF-5186-38CE-A7B0-61E69265E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A61CF26-7B62-6D2A-1EB9-0DC0EBFA15E1}"/>
              </a:ext>
            </a:extLst>
          </p:cNvPr>
          <p:cNvSpPr/>
          <p:nvPr/>
        </p:nvSpPr>
        <p:spPr>
          <a:xfrm>
            <a:off x="345987" y="1346890"/>
            <a:ext cx="11439613" cy="524096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8F0E65-EC1C-236F-F9E8-0C174475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8768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Bauhaus 93"/>
              </a:rPr>
              <a:t>4. KEEP IT HIGH</a:t>
            </a:r>
            <a:endParaRPr lang="en-US" dirty="0">
              <a:latin typeface="Bauhaus 93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95634-2788-096F-0A93-D5681E3AD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279" y="1692875"/>
            <a:ext cx="11133441" cy="489498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IE"/>
              <a:t>Be the first to get rid of all your cards</a:t>
            </a:r>
          </a:p>
          <a:p>
            <a:r>
              <a:rPr lang="en-IE"/>
              <a:t>Deal all the cards, face down. Players look at them and sort them.</a:t>
            </a:r>
          </a:p>
          <a:p>
            <a:r>
              <a:rPr lang="en-IE"/>
              <a:t>The Player with the ‘two 5 cents’ card starts with that card.</a:t>
            </a:r>
          </a:p>
          <a:p>
            <a:pPr>
              <a:spcBef>
                <a:spcPts val="400"/>
              </a:spcBef>
            </a:pPr>
            <a:r>
              <a:rPr lang="en-GB"/>
              <a:t>Moving clockwise, players place a card in turn with a </a:t>
            </a:r>
            <a:r>
              <a:rPr lang="en-GB" b="1"/>
              <a:t>higher</a:t>
            </a:r>
            <a:r>
              <a:rPr lang="en-GB"/>
              <a:t> value than the previous one</a:t>
            </a:r>
          </a:p>
          <a:p>
            <a:pPr>
              <a:spcBef>
                <a:spcPts val="400"/>
              </a:spcBef>
            </a:pPr>
            <a:r>
              <a:rPr lang="en-GB" b="1" u="sng"/>
              <a:t>Say the card value</a:t>
            </a:r>
            <a:r>
              <a:rPr lang="en-GB" b="1"/>
              <a:t> </a:t>
            </a:r>
            <a:r>
              <a:rPr lang="en-GB"/>
              <a:t>when placing it</a:t>
            </a:r>
          </a:p>
          <a:p>
            <a:pPr>
              <a:spcBef>
                <a:spcPts val="400"/>
              </a:spcBef>
            </a:pPr>
            <a:r>
              <a:rPr lang="en-GB"/>
              <a:t>Pass if you cannot play</a:t>
            </a:r>
          </a:p>
          <a:p>
            <a:pPr>
              <a:spcBef>
                <a:spcPts val="400"/>
              </a:spcBef>
            </a:pPr>
            <a:r>
              <a:rPr lang="en-GB"/>
              <a:t>When no one else can place a card that round finishes. All cards in the middle are discarded.</a:t>
            </a:r>
          </a:p>
          <a:p>
            <a:pPr>
              <a:spcBef>
                <a:spcPts val="400"/>
              </a:spcBef>
            </a:pPr>
            <a:r>
              <a:rPr lang="en-GB"/>
              <a:t>Player who placed the last (highest) card in the previous round starts a new round. </a:t>
            </a:r>
          </a:p>
          <a:p>
            <a:pPr>
              <a:spcBef>
                <a:spcPts val="400"/>
              </a:spcBef>
            </a:pPr>
            <a:r>
              <a:rPr lang="en-GB"/>
              <a:t>When you have one card left in your hand, it CANNOT be the highest cards (€4 or €3) or you LOSE</a:t>
            </a:r>
            <a:endParaRPr lang="en-IE"/>
          </a:p>
          <a:p>
            <a:pPr>
              <a:spcBef>
                <a:spcPts val="400"/>
              </a:spcBef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957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4FE3DC-54F8-3964-DBAA-BBDE68D8C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61E0479-F894-DCA6-B212-443798CAF57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277963" y="2163165"/>
            <a:ext cx="1115761" cy="162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71834B4-D92F-5B9B-4194-74967537136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5400000">
            <a:off x="5288757" y="2160046"/>
            <a:ext cx="1112869" cy="162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733E96D-957A-2E53-FDF5-962790F8580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 rot="5400000">
            <a:off x="5253573" y="1799191"/>
            <a:ext cx="1118230" cy="162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EAD8C76-D9C8-ED66-AB54-4C0C4D90C72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16200000">
            <a:off x="5339492" y="2047536"/>
            <a:ext cx="1114646" cy="1620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DEE63EF5-D0E2-D13E-F7CD-A90AFE45C7E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08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>
                <a:latin typeface="Bauhaus 93"/>
              </a:rPr>
              <a:t>KEEP IT HIGH</a:t>
            </a:r>
            <a:endParaRPr lang="en-US" dirty="0">
              <a:latin typeface="Bauhaus 93" pitchFamily="82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CF2C8C1-9BB6-0897-93F9-ED993C99343E}"/>
              </a:ext>
            </a:extLst>
          </p:cNvPr>
          <p:cNvSpPr/>
          <p:nvPr/>
        </p:nvSpPr>
        <p:spPr>
          <a:xfrm rot="5400000">
            <a:off x="660399" y="1518291"/>
            <a:ext cx="1184400" cy="16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966080B-B88E-74D9-10A6-A8D3665F6FB0}"/>
              </a:ext>
            </a:extLst>
          </p:cNvPr>
          <p:cNvSpPr/>
          <p:nvPr/>
        </p:nvSpPr>
        <p:spPr>
          <a:xfrm rot="5400000">
            <a:off x="9951600" y="1161320"/>
            <a:ext cx="1184400" cy="16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E9F35F8-75AF-EDC7-767B-A8D1362C0F05}"/>
              </a:ext>
            </a:extLst>
          </p:cNvPr>
          <p:cNvSpPr/>
          <p:nvPr/>
        </p:nvSpPr>
        <p:spPr>
          <a:xfrm rot="5400000">
            <a:off x="9951600" y="2938031"/>
            <a:ext cx="1184400" cy="16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2E0D5BA-E398-CB71-6771-B50442A687A9}"/>
              </a:ext>
            </a:extLst>
          </p:cNvPr>
          <p:cNvSpPr/>
          <p:nvPr/>
        </p:nvSpPr>
        <p:spPr>
          <a:xfrm rot="10800000">
            <a:off x="5182762" y="4738418"/>
            <a:ext cx="1184400" cy="16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F170490-20F0-ABA5-2A7A-50DE24C08F26}"/>
              </a:ext>
            </a:extLst>
          </p:cNvPr>
          <p:cNvSpPr txBox="1"/>
          <p:nvPr/>
        </p:nvSpPr>
        <p:spPr>
          <a:xfrm>
            <a:off x="5154383" y="5953555"/>
            <a:ext cx="1535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First Player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11D603-77CF-8C8D-466F-410D0E6C4E1B}"/>
              </a:ext>
            </a:extLst>
          </p:cNvPr>
          <p:cNvSpPr/>
          <p:nvPr/>
        </p:nvSpPr>
        <p:spPr>
          <a:xfrm rot="5400000">
            <a:off x="649152" y="3020144"/>
            <a:ext cx="1184400" cy="16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A6F7598-667A-4B0D-7911-6B6CF89241A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 rot="16200000">
            <a:off x="5310013" y="1853976"/>
            <a:ext cx="1108605" cy="1619994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F1FB59A-CCA2-1E1F-9437-726FFF8427A0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 rot="5400000">
            <a:off x="5330769" y="1627038"/>
            <a:ext cx="1108416" cy="1619994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05FD4C-B35A-DF13-DA78-5B60ABC95416}"/>
              </a:ext>
            </a:extLst>
          </p:cNvPr>
          <p:cNvSpPr txBox="1"/>
          <p:nvPr/>
        </p:nvSpPr>
        <p:spPr>
          <a:xfrm>
            <a:off x="5086815" y="4327162"/>
            <a:ext cx="1535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Cannot play = PASS</a:t>
            </a:r>
          </a:p>
        </p:txBody>
      </p:sp>
      <p:pic>
        <p:nvPicPr>
          <p:cNvPr id="18" name="Graphic 17" descr="Close with solid fill">
            <a:extLst>
              <a:ext uri="{FF2B5EF4-FFF2-40B4-BE49-F238E27FC236}">
                <a16:creationId xmlns:a16="http://schemas.microsoft.com/office/drawing/2014/main" id="{5C1C32CF-5E54-F499-371B-FF81F0B3BA5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317761" y="4997231"/>
            <a:ext cx="914400" cy="9144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CB412FF-31A8-30A0-BE6D-1C4C29697BBA}"/>
              </a:ext>
            </a:extLst>
          </p:cNvPr>
          <p:cNvSpPr txBox="1"/>
          <p:nvPr/>
        </p:nvSpPr>
        <p:spPr>
          <a:xfrm>
            <a:off x="2062599" y="4792684"/>
            <a:ext cx="15301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No one else can play</a:t>
            </a:r>
          </a:p>
          <a:p>
            <a:endParaRPr lang="en-US"/>
          </a:p>
          <a:p>
            <a:r>
              <a:rPr lang="en-US"/>
              <a:t>CARDS ARE DISCARDED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AB9D88A-55EE-BBA8-6A3A-E0F817ABE7E1}"/>
              </a:ext>
            </a:extLst>
          </p:cNvPr>
          <p:cNvSpPr txBox="1"/>
          <p:nvPr/>
        </p:nvSpPr>
        <p:spPr>
          <a:xfrm>
            <a:off x="447748" y="3526845"/>
            <a:ext cx="1756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Last player is the first player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C2824B3-6C95-1DAF-A9E7-E93EAAC02915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 rot="5400000">
            <a:off x="5296885" y="2279538"/>
            <a:ext cx="1096611" cy="1619994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23" name="Graphic 22" descr="Arrow: Straight with solid fill">
            <a:extLst>
              <a:ext uri="{FF2B5EF4-FFF2-40B4-BE49-F238E27FC236}">
                <a16:creationId xmlns:a16="http://schemas.microsoft.com/office/drawing/2014/main" id="{5765EA63-BDCA-8819-1B35-AC22947B2E9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5400000">
            <a:off x="5317758" y="4997231"/>
            <a:ext cx="914400" cy="914400"/>
          </a:xfrm>
          <a:prstGeom prst="rect">
            <a:avLst/>
          </a:prstGeom>
        </p:spPr>
      </p:pic>
      <p:pic>
        <p:nvPicPr>
          <p:cNvPr id="29" name="Graphic 28" descr="Arrow: Straight with solid fill">
            <a:extLst>
              <a:ext uri="{FF2B5EF4-FFF2-40B4-BE49-F238E27FC236}">
                <a16:creationId xmlns:a16="http://schemas.microsoft.com/office/drawing/2014/main" id="{250EF906-9A1A-5162-D5A8-429FCAE1E3F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0800000">
            <a:off x="1810332" y="3290831"/>
            <a:ext cx="914400" cy="914400"/>
          </a:xfrm>
          <a:prstGeom prst="rect">
            <a:avLst/>
          </a:prstGeom>
        </p:spPr>
      </p:pic>
      <p:pic>
        <p:nvPicPr>
          <p:cNvPr id="30" name="Graphic 29" descr="Arrow: Straight with solid fill">
            <a:extLst>
              <a:ext uri="{FF2B5EF4-FFF2-40B4-BE49-F238E27FC236}">
                <a16:creationId xmlns:a16="http://schemas.microsoft.com/office/drawing/2014/main" id="{79598363-93AF-64FA-7A0A-418D4E0A0A1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0800000">
            <a:off x="1910418" y="1871091"/>
            <a:ext cx="914400" cy="914400"/>
          </a:xfrm>
          <a:prstGeom prst="rect">
            <a:avLst/>
          </a:prstGeom>
        </p:spPr>
      </p:pic>
      <p:pic>
        <p:nvPicPr>
          <p:cNvPr id="31" name="Graphic 30" descr="Arrow: Straight with solid fill">
            <a:extLst>
              <a:ext uri="{FF2B5EF4-FFF2-40B4-BE49-F238E27FC236}">
                <a16:creationId xmlns:a16="http://schemas.microsoft.com/office/drawing/2014/main" id="{D888C076-494E-AF05-C546-278194DAEDF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097283" y="1533774"/>
            <a:ext cx="914400" cy="914400"/>
          </a:xfrm>
          <a:prstGeom prst="rect">
            <a:avLst/>
          </a:prstGeom>
        </p:spPr>
      </p:pic>
      <p:pic>
        <p:nvPicPr>
          <p:cNvPr id="32" name="Graphic 31" descr="Arrow: Straight with solid fill">
            <a:extLst>
              <a:ext uri="{FF2B5EF4-FFF2-40B4-BE49-F238E27FC236}">
                <a16:creationId xmlns:a16="http://schemas.microsoft.com/office/drawing/2014/main" id="{E362F831-E1F4-1F28-60AE-897D87C867F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130344" y="3308421"/>
            <a:ext cx="914400" cy="914400"/>
          </a:xfrm>
          <a:prstGeom prst="rect">
            <a:avLst/>
          </a:prstGeom>
        </p:spPr>
      </p:pic>
      <p:pic>
        <p:nvPicPr>
          <p:cNvPr id="33" name="Graphic 32" descr="Arrow: Straight with solid fill">
            <a:extLst>
              <a:ext uri="{FF2B5EF4-FFF2-40B4-BE49-F238E27FC236}">
                <a16:creationId xmlns:a16="http://schemas.microsoft.com/office/drawing/2014/main" id="{2FF66AA8-4BAB-0420-139E-A1785D319DC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0800000">
            <a:off x="1814881" y="3372944"/>
            <a:ext cx="914400" cy="914400"/>
          </a:xfrm>
          <a:prstGeom prst="rect">
            <a:avLst/>
          </a:prstGeom>
        </p:spPr>
      </p:pic>
      <p:sp>
        <p:nvSpPr>
          <p:cNvPr id="14" name="Bulle narrative : ronde 13">
            <a:extLst>
              <a:ext uri="{FF2B5EF4-FFF2-40B4-BE49-F238E27FC236}">
                <a16:creationId xmlns:a16="http://schemas.microsoft.com/office/drawing/2014/main" id="{8E0DC1EF-C930-44DC-965A-8841E77B8A7C}"/>
              </a:ext>
            </a:extLst>
          </p:cNvPr>
          <p:cNvSpPr/>
          <p:nvPr/>
        </p:nvSpPr>
        <p:spPr>
          <a:xfrm>
            <a:off x="167742" y="980441"/>
            <a:ext cx="1252471" cy="808768"/>
          </a:xfrm>
          <a:prstGeom prst="wedgeEllipseCallout">
            <a:avLst>
              <a:gd name="adj1" fmla="val -42166"/>
              <a:gd name="adj2" fmla="val 7444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40c</a:t>
            </a:r>
          </a:p>
        </p:txBody>
      </p:sp>
      <p:sp>
        <p:nvSpPr>
          <p:cNvPr id="21" name="Bulle narrative : ronde 20">
            <a:extLst>
              <a:ext uri="{FF2B5EF4-FFF2-40B4-BE49-F238E27FC236}">
                <a16:creationId xmlns:a16="http://schemas.microsoft.com/office/drawing/2014/main" id="{75BE29DD-6A64-2E0B-69E4-10F5147C6204}"/>
              </a:ext>
            </a:extLst>
          </p:cNvPr>
          <p:cNvSpPr/>
          <p:nvPr/>
        </p:nvSpPr>
        <p:spPr>
          <a:xfrm>
            <a:off x="10288730" y="1151235"/>
            <a:ext cx="1252471" cy="835017"/>
          </a:xfrm>
          <a:prstGeom prst="wedgeEllipseCallout">
            <a:avLst>
              <a:gd name="adj1" fmla="val 75167"/>
              <a:gd name="adj2" fmla="val 5852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70c</a:t>
            </a:r>
          </a:p>
        </p:txBody>
      </p:sp>
      <p:sp>
        <p:nvSpPr>
          <p:cNvPr id="22" name="Bulle narrative : ronde 21">
            <a:extLst>
              <a:ext uri="{FF2B5EF4-FFF2-40B4-BE49-F238E27FC236}">
                <a16:creationId xmlns:a16="http://schemas.microsoft.com/office/drawing/2014/main" id="{7EDC74C4-C178-7722-1D6A-BA0EFCBCEA96}"/>
              </a:ext>
            </a:extLst>
          </p:cNvPr>
          <p:cNvSpPr/>
          <p:nvPr/>
        </p:nvSpPr>
        <p:spPr>
          <a:xfrm>
            <a:off x="193812" y="4431810"/>
            <a:ext cx="1288776" cy="808768"/>
          </a:xfrm>
          <a:prstGeom prst="wedgeEllipseCallout">
            <a:avLst>
              <a:gd name="adj1" fmla="val -52572"/>
              <a:gd name="adj2" fmla="val -7027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30c</a:t>
            </a:r>
          </a:p>
        </p:txBody>
      </p:sp>
      <p:sp>
        <p:nvSpPr>
          <p:cNvPr id="24" name="Bulle narrative : ronde 23">
            <a:extLst>
              <a:ext uri="{FF2B5EF4-FFF2-40B4-BE49-F238E27FC236}">
                <a16:creationId xmlns:a16="http://schemas.microsoft.com/office/drawing/2014/main" id="{FAAA2036-B6BC-EB8A-38DD-D03D97D581C3}"/>
              </a:ext>
            </a:extLst>
          </p:cNvPr>
          <p:cNvSpPr/>
          <p:nvPr/>
        </p:nvSpPr>
        <p:spPr>
          <a:xfrm>
            <a:off x="10476132" y="3319333"/>
            <a:ext cx="1252471" cy="835017"/>
          </a:xfrm>
          <a:prstGeom prst="wedgeEllipseCallout">
            <a:avLst>
              <a:gd name="adj1" fmla="val 75167"/>
              <a:gd name="adj2" fmla="val 5852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€1</a:t>
            </a:r>
          </a:p>
        </p:txBody>
      </p:sp>
      <p:sp>
        <p:nvSpPr>
          <p:cNvPr id="25" name="Bulle narrative : ronde 24">
            <a:extLst>
              <a:ext uri="{FF2B5EF4-FFF2-40B4-BE49-F238E27FC236}">
                <a16:creationId xmlns:a16="http://schemas.microsoft.com/office/drawing/2014/main" id="{41BACDCF-3BB7-40AF-0200-0EBAFA187DE5}"/>
              </a:ext>
            </a:extLst>
          </p:cNvPr>
          <p:cNvSpPr/>
          <p:nvPr/>
        </p:nvSpPr>
        <p:spPr>
          <a:xfrm>
            <a:off x="6584955" y="5662110"/>
            <a:ext cx="1179607" cy="773866"/>
          </a:xfrm>
          <a:prstGeom prst="wedgeEllipseCallout">
            <a:avLst>
              <a:gd name="adj1" fmla="val -42166"/>
              <a:gd name="adj2" fmla="val 74440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10c</a:t>
            </a:r>
          </a:p>
        </p:txBody>
      </p:sp>
      <p:sp>
        <p:nvSpPr>
          <p:cNvPr id="26" name="Bulle narrative : ronde 25">
            <a:extLst>
              <a:ext uri="{FF2B5EF4-FFF2-40B4-BE49-F238E27FC236}">
                <a16:creationId xmlns:a16="http://schemas.microsoft.com/office/drawing/2014/main" id="{FD4EED0B-4D9F-F5B8-9B9F-351732E11F8D}"/>
              </a:ext>
            </a:extLst>
          </p:cNvPr>
          <p:cNvSpPr/>
          <p:nvPr/>
        </p:nvSpPr>
        <p:spPr>
          <a:xfrm>
            <a:off x="204595" y="4409307"/>
            <a:ext cx="1288776" cy="808768"/>
          </a:xfrm>
          <a:prstGeom prst="wedgeEllipseCallout">
            <a:avLst>
              <a:gd name="adj1" fmla="val -52572"/>
              <a:gd name="adj2" fmla="val -7027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€3</a:t>
            </a:r>
          </a:p>
        </p:txBody>
      </p:sp>
      <p:sp>
        <p:nvSpPr>
          <p:cNvPr id="27" name="Bulle narrative : ronde 26">
            <a:extLst>
              <a:ext uri="{FF2B5EF4-FFF2-40B4-BE49-F238E27FC236}">
                <a16:creationId xmlns:a16="http://schemas.microsoft.com/office/drawing/2014/main" id="{44EAAB2A-69AD-119E-1328-ABA1E53429EB}"/>
              </a:ext>
            </a:extLst>
          </p:cNvPr>
          <p:cNvSpPr/>
          <p:nvPr/>
        </p:nvSpPr>
        <p:spPr>
          <a:xfrm>
            <a:off x="193812" y="4425024"/>
            <a:ext cx="1288776" cy="808768"/>
          </a:xfrm>
          <a:prstGeom prst="wedgeEllipseCallout">
            <a:avLst>
              <a:gd name="adj1" fmla="val -52572"/>
              <a:gd name="adj2" fmla="val -7027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30c</a:t>
            </a:r>
          </a:p>
        </p:txBody>
      </p:sp>
    </p:spTree>
    <p:extLst>
      <p:ext uri="{BB962C8B-B14F-4D97-AF65-F5344CB8AC3E}">
        <p14:creationId xmlns:p14="http://schemas.microsoft.com/office/powerpoint/2010/main" val="182341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8" grpId="0"/>
      <p:bldP spid="8" grpId="1"/>
      <p:bldP spid="19" grpId="0"/>
      <p:bldP spid="20" grpId="0"/>
      <p:bldP spid="14" grpId="0" animBg="1"/>
      <p:bldP spid="14" grpId="1" animBg="1"/>
      <p:bldP spid="21" grpId="0" animBg="1"/>
      <p:bldP spid="21" grpId="1" animBg="1"/>
      <p:bldP spid="22" grpId="0" animBg="1"/>
      <p:bldP spid="22" grpId="1" animBg="1"/>
      <p:bldP spid="24" grpId="0" animBg="1"/>
      <p:bldP spid="24" grpId="1" animBg="1"/>
      <p:bldP spid="25" grpId="0" animBg="1"/>
      <p:bldP spid="26" grpId="0" animBg="1"/>
      <p:bldP spid="26" grpId="1" animBg="1"/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12AE5E887D52438016682150D80C11" ma:contentTypeVersion="18" ma:contentTypeDescription="Create a new document." ma:contentTypeScope="" ma:versionID="5416227dd2ac933eeb2a70d825f6bbb2">
  <xsd:schema xmlns:xsd="http://www.w3.org/2001/XMLSchema" xmlns:xs="http://www.w3.org/2001/XMLSchema" xmlns:p="http://schemas.microsoft.com/office/2006/metadata/properties" xmlns:ns2="9af4f6ef-7acc-4842-9a97-47de9ac6173a" xmlns:ns3="3f751b54-6ddf-476f-b8fc-ba842ecb85bd" targetNamespace="http://schemas.microsoft.com/office/2006/metadata/properties" ma:root="true" ma:fieldsID="4e49db0de9dec0d4ae9173d462ef7f66" ns2:_="" ns3:_="">
    <xsd:import namespace="9af4f6ef-7acc-4842-9a97-47de9ac6173a"/>
    <xsd:import namespace="3f751b54-6ddf-476f-b8fc-ba842ecb85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4f6ef-7acc-4842-9a97-47de9ac617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ebb2eb3-c50d-4339-88cb-14512bec2d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751b54-6ddf-476f-b8fc-ba842ecb85b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db0fbd-fcfa-492e-b91d-5ee847ae5d42}" ma:internalName="TaxCatchAll" ma:showField="CatchAllData" ma:web="3f751b54-6ddf-476f-b8fc-ba842ecb85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f4f6ef-7acc-4842-9a97-47de9ac6173a">
      <Terms xmlns="http://schemas.microsoft.com/office/infopath/2007/PartnerControls"/>
    </lcf76f155ced4ddcb4097134ff3c332f>
    <TaxCatchAll xmlns="3f751b54-6ddf-476f-b8fc-ba842ecb85bd" xsi:nil="true"/>
  </documentManagement>
</p:properties>
</file>

<file path=customXml/itemProps1.xml><?xml version="1.0" encoding="utf-8"?>
<ds:datastoreItem xmlns:ds="http://schemas.openxmlformats.org/officeDocument/2006/customXml" ds:itemID="{DA802931-AC31-4675-AE16-717ABEF962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11C2ED-6A99-4C3B-99B8-F484AF8F3940}">
  <ds:schemaRefs>
    <ds:schemaRef ds:uri="3f751b54-6ddf-476f-b8fc-ba842ecb85bd"/>
    <ds:schemaRef ds:uri="9af4f6ef-7acc-4842-9a97-47de9ac6173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BC7C886-007B-4C23-B917-9C06640611A0}">
  <ds:schemaRefs>
    <ds:schemaRef ds:uri="3f751b54-6ddf-476f-b8fc-ba842ecb85bd"/>
    <ds:schemaRef ds:uri="http://schemas.microsoft.com/office/2006/documentManagement/types"/>
    <ds:schemaRef ds:uri="http://www.w3.org/XML/1998/namespace"/>
    <ds:schemaRef ds:uri="9af4f6ef-7acc-4842-9a97-47de9ac6173a"/>
    <ds:schemaRef ds:uri="http://schemas.microsoft.com/office/infopath/2007/PartnerControls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b8b437b8-eda2-4e59-99a2-214c4401dfdf}" enabled="0" method="" siteId="{b8b437b8-eda2-4e59-99a2-214c4401dfd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552</Words>
  <Application>Microsoft Office PowerPoint</Application>
  <PresentationFormat>Grand écran</PresentationFormat>
  <Paragraphs>68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Bauhaus 93</vt:lpstr>
      <vt:lpstr>Office Theme</vt:lpstr>
      <vt:lpstr>RANKING</vt:lpstr>
      <vt:lpstr>2. HIGH/ LOW</vt:lpstr>
      <vt:lpstr>Présentation PowerPoint</vt:lpstr>
      <vt:lpstr>3. SNAP the COINS</vt:lpstr>
      <vt:lpstr>Présentation PowerPoint</vt:lpstr>
      <vt:lpstr>4. KEEP IT HIGH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Nora Salaberry</dc:creator>
  <cp:lastModifiedBy>Nora Salaberry</cp:lastModifiedBy>
  <cp:revision>3</cp:revision>
  <dcterms:created xsi:type="dcterms:W3CDTF">2025-06-17T08:58:52Z</dcterms:created>
  <dcterms:modified xsi:type="dcterms:W3CDTF">2025-10-08T20:22:48Z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0x010100C512AE5E887D52438016682150D80C11</vt:lpwstr>
  </property>
  <property fmtid="{D5CDD505-2E9C-101B-9397-08002B2CF9AE}" pid="3" name="MediaServiceImageTags">
    <vt:lpwstr/>
  </property>
</Properties>
</file>