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0103" autoAdjust="0"/>
  </p:normalViewPr>
  <p:slideViewPr>
    <p:cSldViewPr snapToGrid="0">
      <p:cViewPr varScale="1">
        <p:scale>
          <a:sx n="44" d="100"/>
          <a:sy n="44" d="100"/>
        </p:scale>
        <p:origin x="60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8DF7F-A4AE-4FCE-B43B-AD053ABDC247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E3779-5362-483D-8AC6-640CAC682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115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Teacher's Role: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Facilitator and guide.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You Need: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Paper and markers for each group.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Devices with internet access for research.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whiteboard or flip chart to record class ideas.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E3779-5362-483D-8AC6-640CAC6820A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1492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Choose one scenario or let the class decide.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 groups can work on different scenarios to add variety!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scenario should allow scope for activity and interest and motivate the pupils.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E3779-5362-483D-8AC6-640CAC6820A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083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Cake sale</a:t>
            </a:r>
          </a:p>
          <a:p>
            <a:r>
              <a:rPr lang="en-US" dirty="0"/>
              <a:t>Sponsored walk</a:t>
            </a:r>
          </a:p>
          <a:p>
            <a:r>
              <a:rPr lang="en-US" dirty="0"/>
              <a:t>Car wash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E3779-5362-483D-8AC6-640CAC6820A9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0027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93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60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090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19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02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99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0002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202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4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3964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9016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10/9/2025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792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17" r:id="rId6"/>
    <p:sldLayoutId id="2147483713" r:id="rId7"/>
    <p:sldLayoutId id="2147483714" r:id="rId8"/>
    <p:sldLayoutId id="2147483715" r:id="rId9"/>
    <p:sldLayoutId id="2147483716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none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9A7912-101D-7FC6-E14A-EDF1FDD8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4852" y="768096"/>
            <a:ext cx="6033980" cy="3136392"/>
          </a:xfrm>
        </p:spPr>
        <p:txBody>
          <a:bodyPr>
            <a:normAutofit/>
          </a:bodyPr>
          <a:lstStyle/>
          <a:p>
            <a:pPr algn="l"/>
            <a:r>
              <a:rPr lang="fr-FR" b="1" dirty="0">
                <a:solidFill>
                  <a:schemeClr val="bg1"/>
                </a:solidFill>
              </a:rPr>
              <a:t>BUDGETING ACTIVITY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2A4BD2-9483-5D7B-847C-2530F60B2F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91000"/>
              </a:lnSpc>
            </a:pPr>
            <a:r>
              <a:rPr lang="fr-FR" sz="3300"/>
              <a:t>A Fun, Collaborative Classroom Activity</a:t>
            </a:r>
          </a:p>
        </p:txBody>
      </p:sp>
      <p:pic>
        <p:nvPicPr>
          <p:cNvPr id="10" name="Picture 21" descr="Un parapluie noir sur une tirelire">
            <a:extLst>
              <a:ext uri="{FF2B5EF4-FFF2-40B4-BE49-F238E27FC236}">
                <a16:creationId xmlns:a16="http://schemas.microsoft.com/office/drawing/2014/main" id="{57C6BEA3-D044-0D34-5A59-92D304EE3E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242" r="16133"/>
          <a:stretch>
            <a:fillRect/>
          </a:stretch>
        </p:blipFill>
        <p:spPr>
          <a:xfrm>
            <a:off x="834887" y="0"/>
            <a:ext cx="3657600" cy="4228913"/>
          </a:xfrm>
          <a:prstGeom prst="rect">
            <a:avLst/>
          </a:prstGeom>
        </p:spPr>
      </p:pic>
      <p:pic>
        <p:nvPicPr>
          <p:cNvPr id="13" name="Image 12" descr="Une image contenant texte, Police, graphisme, Graphique&#10;&#10;Le contenu généré par l’IA peut être incorrect.">
            <a:extLst>
              <a:ext uri="{FF2B5EF4-FFF2-40B4-BE49-F238E27FC236}">
                <a16:creationId xmlns:a16="http://schemas.microsoft.com/office/drawing/2014/main" id="{CFE3888A-0973-1DDA-3FD0-5F82C35646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72" y="5732585"/>
            <a:ext cx="3205416" cy="708144"/>
          </a:xfrm>
          <a:prstGeom prst="rect">
            <a:avLst/>
          </a:prstGeom>
        </p:spPr>
      </p:pic>
      <p:pic>
        <p:nvPicPr>
          <p:cNvPr id="15" name="Image 14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1BC597CE-12D9-798F-217C-7B490C84B4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536" y="5317236"/>
            <a:ext cx="1401344" cy="1401344"/>
          </a:xfrm>
          <a:prstGeom prst="rect">
            <a:avLst/>
          </a:prstGeom>
        </p:spPr>
      </p:pic>
      <p:pic>
        <p:nvPicPr>
          <p:cNvPr id="19" name="Image 18" descr="Une image contenant texte, Police, logo, Graphique&#10;&#10;Le contenu généré par l’IA peut être incorrect.">
            <a:extLst>
              <a:ext uri="{FF2B5EF4-FFF2-40B4-BE49-F238E27FC236}">
                <a16:creationId xmlns:a16="http://schemas.microsoft.com/office/drawing/2014/main" id="{CB823E70-FD5A-9F5E-D01D-6FD2512DD3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568" y="5360961"/>
            <a:ext cx="2715238" cy="135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439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00CEF6-3172-6629-E32B-D61EEEC13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The Group Pitch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D50549-D049-BE39-84A8-1D57EC836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Time to Present!</a:t>
            </a:r>
            <a:endParaRPr lang="en-US" dirty="0"/>
          </a:p>
          <a:p>
            <a:r>
              <a:rPr lang="en-US" dirty="0"/>
              <a:t>Each group gives a short pitch to "sell" their event to the class.</a:t>
            </a:r>
          </a:p>
          <a:p>
            <a:r>
              <a:rPr lang="en-US" b="1" dirty="0"/>
              <a:t>What to include in your pitch:</a:t>
            </a:r>
            <a:endParaRPr lang="en-US" dirty="0"/>
          </a:p>
          <a:p>
            <a:pPr lvl="1"/>
            <a:r>
              <a:rPr lang="en-US" dirty="0"/>
              <a:t>Your initial budget and your final budget.</a:t>
            </a:r>
          </a:p>
          <a:p>
            <a:pPr lvl="1"/>
            <a:r>
              <a:rPr lang="en-US" dirty="0"/>
              <a:t>What your event looks like.</a:t>
            </a:r>
          </a:p>
          <a:p>
            <a:pPr lvl="1"/>
            <a:r>
              <a:rPr lang="en-US" dirty="0"/>
              <a:t>The challenges you faced and how you solved them.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731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37AC6-8DF1-1C92-D75A-C3A5A9864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Class Discussion &amp; </a:t>
            </a:r>
            <a:r>
              <a:rPr lang="fr-FR" b="1" dirty="0" err="1"/>
              <a:t>Reflection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A9CD01-F121-6798-47DE-51CC5FDBE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Let's talk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Were you surprised by the cost of anything? Why?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What was the hardest part of balancing the budget?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What is one thing you learned about budgeting?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How could you use these skills in your own life?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64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A388DA-4A3B-29CB-697D-8B1B1E41B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Extension Activity: </a:t>
            </a:r>
            <a:r>
              <a:rPr lang="fr-FR" b="1" dirty="0" err="1"/>
              <a:t>Fundraising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6BE9F5-F1E5-018B-C591-C6285C6F3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your event was real, how much money would you need to raise to lower the cost per person?</a:t>
            </a:r>
          </a:p>
          <a:p>
            <a:r>
              <a:rPr lang="en-US" b="1" dirty="0"/>
              <a:t>Brainstorm:</a:t>
            </a:r>
            <a:r>
              <a:rPr lang="en-US" dirty="0"/>
              <a:t> How could you raise the money?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136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BDC2D8-D804-7BC8-1B02-22C684CBD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Share the </a:t>
            </a:r>
            <a:r>
              <a:rPr lang="fr-FR" b="1" dirty="0" err="1"/>
              <a:t>Skill</a:t>
            </a:r>
            <a:r>
              <a:rPr lang="fr-FR" b="1" dirty="0"/>
              <a:t>!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76AF39-9FD1-B656-6765-BA9469731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Teach the budgeting skill!</a:t>
            </a:r>
            <a:endParaRPr lang="en-US" dirty="0"/>
          </a:p>
          <a:p>
            <a:r>
              <a:rPr lang="en-US" dirty="0"/>
              <a:t>Can you adapt this activity and run it with a younger class in your school or a local primary school?</a:t>
            </a:r>
          </a:p>
          <a:p>
            <a:r>
              <a:rPr lang="en-US" dirty="0"/>
              <a:t>This is a powerful way to reinforce your own learning and help others.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640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0363A6-9DC5-B6AA-7BD9-773764501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D20E39-9CE2-F1D0-390A-A988E5CC9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53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B90514-ECCB-951A-7D2F-9F8263D34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cap="none" dirty="0" err="1"/>
              <a:t>Why</a:t>
            </a:r>
            <a:r>
              <a:rPr lang="fr-FR" b="1" cap="none" dirty="0"/>
              <a:t> </a:t>
            </a:r>
            <a:r>
              <a:rPr lang="fr-FR" b="1" cap="none" dirty="0" err="1"/>
              <a:t>teach</a:t>
            </a:r>
            <a:r>
              <a:rPr lang="fr-FR" b="1" cap="none" dirty="0"/>
              <a:t> </a:t>
            </a:r>
            <a:r>
              <a:rPr lang="fr-FR" b="1" cap="none" dirty="0" err="1"/>
              <a:t>budgeting</a:t>
            </a:r>
            <a:r>
              <a:rPr lang="fr-FR" b="1" cap="none" dirty="0"/>
              <a:t>?</a:t>
            </a:r>
            <a:endParaRPr lang="fr-FR" cap="non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D60678-46D2-F89E-F668-6ACFDFD86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Essential Life Skill:</a:t>
            </a:r>
            <a:r>
              <a:rPr lang="en-US" dirty="0"/>
              <a:t> Budgeting is a key skill for managing money now and in the future.</a:t>
            </a:r>
          </a:p>
          <a:p>
            <a:r>
              <a:rPr lang="en-US" b="1" dirty="0"/>
              <a:t>It's for Everyone:</a:t>
            </a:r>
            <a:r>
              <a:rPr lang="en-US" dirty="0"/>
              <a:t> Reassure students that this isn't advanced </a:t>
            </a:r>
            <a:r>
              <a:rPr lang="en-US" dirty="0" err="1"/>
              <a:t>maths</a:t>
            </a:r>
            <a:r>
              <a:rPr lang="en-US" dirty="0"/>
              <a:t>—it's all about </a:t>
            </a:r>
            <a:r>
              <a:rPr lang="en-US" b="1" dirty="0"/>
              <a:t>basic arithmetic (adding, subtracting, multiplying, dividing)</a:t>
            </a:r>
            <a:r>
              <a:rPr lang="en-US" dirty="0"/>
              <a:t>.</a:t>
            </a:r>
          </a:p>
          <a:p>
            <a:r>
              <a:rPr lang="en-US" b="1" dirty="0"/>
              <a:t>Goal:</a:t>
            </a:r>
            <a:r>
              <a:rPr lang="en-US" dirty="0"/>
              <a:t> To make informed decisions about money by planning, researching, and problem-solving.</a:t>
            </a:r>
          </a:p>
        </p:txBody>
      </p:sp>
    </p:spTree>
    <p:extLst>
      <p:ext uri="{BB962C8B-B14F-4D97-AF65-F5344CB8AC3E}">
        <p14:creationId xmlns:p14="http://schemas.microsoft.com/office/powerpoint/2010/main" val="193626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93B85-5246-F53F-E977-F276E06AE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What</a:t>
            </a:r>
            <a:r>
              <a:rPr lang="fr-FR" b="1" dirty="0"/>
              <a:t> </a:t>
            </a:r>
            <a:r>
              <a:rPr lang="fr-FR" b="1" dirty="0" err="1"/>
              <a:t>will</a:t>
            </a:r>
            <a:r>
              <a:rPr lang="fr-FR" b="1" dirty="0"/>
              <a:t> </a:t>
            </a:r>
            <a:r>
              <a:rPr lang="fr-FR" b="1" dirty="0" err="1"/>
              <a:t>you</a:t>
            </a:r>
            <a:r>
              <a:rPr lang="fr-FR" b="1" dirty="0"/>
              <a:t> do?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1DAAC8-5EC3-81B5-A4C2-4FE57EA3B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587752"/>
            <a:ext cx="10268712" cy="383955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Work in small groups (4-6 students) to plan a fictional event.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Decide on a "reasonable" budget.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Research real-world costs online.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Create and balance a budget for their event.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Pitch their final plan to the class.</a:t>
            </a:r>
          </a:p>
        </p:txBody>
      </p:sp>
    </p:spTree>
    <p:extLst>
      <p:ext uri="{BB962C8B-B14F-4D97-AF65-F5344CB8AC3E}">
        <p14:creationId xmlns:p14="http://schemas.microsoft.com/office/powerpoint/2010/main" val="950836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23C39B-E21B-519C-F96F-A184A04E7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err="1"/>
              <a:t>Choosing</a:t>
            </a:r>
            <a:r>
              <a:rPr lang="fr-FR" b="1" dirty="0"/>
              <a:t> a Scenario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FE1B3B-C557-7A44-1941-84167DB5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Planning a TY (Transition Year) Trip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Planning a TY Ball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8090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6A9BC4-D33F-5E8A-E7A1-A05F74849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err="1"/>
              <a:t>Step</a:t>
            </a:r>
            <a:r>
              <a:rPr lang="fr-FR" b="1" dirty="0"/>
              <a:t> 1: Set </a:t>
            </a:r>
            <a:r>
              <a:rPr lang="fr-FR" b="1" dirty="0" err="1"/>
              <a:t>Your</a:t>
            </a:r>
            <a:r>
              <a:rPr lang="fr-FR" b="1" dirty="0"/>
              <a:t> Initial Budget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E84179-0D23-4FB1-0C1F-7A5E159FE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409092"/>
            <a:ext cx="10268712" cy="4448908"/>
          </a:xfrm>
        </p:spPr>
        <p:txBody>
          <a:bodyPr>
            <a:normAutofit/>
          </a:bodyPr>
          <a:lstStyle/>
          <a:p>
            <a:r>
              <a:rPr lang="en-US" b="1" dirty="0"/>
              <a:t>Group Task: Discuss and agree on...</a:t>
            </a:r>
            <a:endParaRPr lang="en-US" dirty="0"/>
          </a:p>
          <a:p>
            <a:r>
              <a:rPr lang="en-US" b="1" dirty="0"/>
              <a:t>What is a reasonable and affordable cost per person?</a:t>
            </a:r>
            <a:endParaRPr lang="en-US" dirty="0"/>
          </a:p>
          <a:p>
            <a:pPr lvl="1"/>
            <a:r>
              <a:rPr lang="en-US" i="1" dirty="0"/>
              <a:t>(e.g., "We think €50 per person is fair for a trip.")</a:t>
            </a:r>
            <a:endParaRPr lang="en-US" dirty="0"/>
          </a:p>
          <a:p>
            <a:r>
              <a:rPr lang="en-US" b="1" dirty="0"/>
              <a:t>How many participants will there be?</a:t>
            </a:r>
            <a:endParaRPr lang="en-US" dirty="0"/>
          </a:p>
          <a:p>
            <a:pPr lvl="1"/>
            <a:r>
              <a:rPr lang="en-US" i="1" dirty="0"/>
              <a:t>(e.g., "Our class of 30 students.")</a:t>
            </a:r>
            <a:endParaRPr lang="en-US" dirty="0"/>
          </a:p>
          <a:p>
            <a:endParaRPr lang="en-US" dirty="0"/>
          </a:p>
          <a:p>
            <a:r>
              <a:rPr lang="en-US" dirty="0"/>
              <a:t>Each group will report their initial cost per head and participant numbers on the board for everyone to see.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464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EF3FF8-A199-AF5E-67E3-8A5E0025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Step 2 - Imagine Your Event!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C09A0C-2AF3-E192-7AE7-3E855DA0D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587752"/>
            <a:ext cx="10268712" cy="395243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Time to Brainstorm!</a:t>
            </a:r>
          </a:p>
          <a:p>
            <a:r>
              <a:rPr lang="en-US" dirty="0"/>
              <a:t>Discuss ideas in your group.</a:t>
            </a:r>
          </a:p>
          <a:p>
            <a:r>
              <a:rPr lang="en-US" dirty="0"/>
              <a:t>Agree on the "dream" version of your event.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If it's a </a:t>
            </a:r>
            <a:r>
              <a:rPr lang="en-US" b="1" dirty="0"/>
              <a:t>trip</a:t>
            </a:r>
            <a:r>
              <a:rPr lang="en-US" dirty="0"/>
              <a:t>: Where will you go? What transport will you use? What activities will you do?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If it's a </a:t>
            </a:r>
            <a:r>
              <a:rPr lang="en-US" b="1" dirty="0"/>
              <a:t>ball</a:t>
            </a:r>
            <a:r>
              <a:rPr lang="en-US" dirty="0"/>
              <a:t>: What is the venue? What about food, music, decorations, and photography?</a:t>
            </a:r>
          </a:p>
          <a:p>
            <a:r>
              <a:rPr lang="en-US" b="1" dirty="0"/>
              <a:t>There is no right or wrong answer — </a:t>
            </a:r>
            <a:r>
              <a:rPr lang="en-IE" b="1" dirty="0"/>
              <a:t>decisions are up to the team</a:t>
            </a:r>
            <a:endParaRPr lang="en-US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7370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1D6A6D-9295-00A2-3D9A-D767451EB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err="1"/>
              <a:t>Step</a:t>
            </a:r>
            <a:r>
              <a:rPr lang="fr-FR" b="1" dirty="0"/>
              <a:t> 3 - </a:t>
            </a:r>
            <a:r>
              <a:rPr lang="fr-FR" b="1" dirty="0" err="1"/>
              <a:t>Research</a:t>
            </a:r>
            <a:r>
              <a:rPr lang="fr-FR" b="1" dirty="0"/>
              <a:t> &amp; </a:t>
            </a:r>
            <a:r>
              <a:rPr lang="fr-FR" b="1" dirty="0" err="1"/>
              <a:t>Costing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45C9A0-195D-BEB6-1D6A-556392D1A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Now, Get Realistic!</a:t>
            </a:r>
            <a:endParaRPr lang="en-US" dirty="0"/>
          </a:p>
          <a:p>
            <a:r>
              <a:rPr lang="en-US" dirty="0"/>
              <a:t>Use the internet to find </a:t>
            </a:r>
            <a:r>
              <a:rPr lang="en-US" b="1" dirty="0"/>
              <a:t>real costs</a:t>
            </a:r>
            <a:r>
              <a:rPr lang="en-US" dirty="0"/>
              <a:t> for each part of your event.</a:t>
            </a:r>
          </a:p>
          <a:p>
            <a:r>
              <a:rPr lang="en-US" b="1" dirty="0"/>
              <a:t>Examples to Research:</a:t>
            </a:r>
            <a:endParaRPr lang="en-US" dirty="0"/>
          </a:p>
          <a:p>
            <a:pPr lvl="1"/>
            <a:r>
              <a:rPr lang="en-US" b="1" dirty="0"/>
              <a:t>Trip:</a:t>
            </a:r>
            <a:r>
              <a:rPr lang="en-US" dirty="0"/>
              <a:t> Bus hire, entry fees to attractions, lunch costs.</a:t>
            </a:r>
          </a:p>
          <a:p>
            <a:pPr lvl="1"/>
            <a:r>
              <a:rPr lang="en-US" b="1" dirty="0"/>
              <a:t>Ball:</a:t>
            </a:r>
            <a:r>
              <a:rPr lang="en-US" dirty="0"/>
              <a:t> Venue hire, DJ/band, catering, dress code.</a:t>
            </a:r>
          </a:p>
          <a:p>
            <a:r>
              <a:rPr lang="en-US" b="1" dirty="0"/>
              <a:t>Record all your findings.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7958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C5DE0D-B0F9-164B-CF82-9F450630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err="1"/>
              <a:t>Step</a:t>
            </a:r>
            <a:r>
              <a:rPr lang="fr-FR" b="1" dirty="0"/>
              <a:t> 4 - </a:t>
            </a:r>
            <a:r>
              <a:rPr lang="fr-FR" b="1" dirty="0" err="1"/>
              <a:t>Calculate</a:t>
            </a:r>
            <a:r>
              <a:rPr lang="fr-FR" b="1" dirty="0"/>
              <a:t> &amp; Compare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E0B4E4-1987-22C3-2669-A434A8991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The </a:t>
            </a:r>
            <a:r>
              <a:rPr lang="en-US" b="1" dirty="0" err="1"/>
              <a:t>Maths</a:t>
            </a:r>
            <a:r>
              <a:rPr lang="en-US" b="1" dirty="0"/>
              <a:t> Part (It's simple!):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Total Cost:</a:t>
            </a:r>
            <a:r>
              <a:rPr lang="en-US" dirty="0"/>
              <a:t> Add up ALL the costs for your event.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Cost Per Head:</a:t>
            </a:r>
            <a:r>
              <a:rPr lang="en-US" dirty="0"/>
              <a:t> Divide the Total Cost by the number of participants.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Compare:</a:t>
            </a:r>
            <a:r>
              <a:rPr lang="en-US" dirty="0"/>
              <a:t> How does this </a:t>
            </a:r>
            <a:r>
              <a:rPr lang="en-US" i="1" dirty="0"/>
              <a:t>new</a:t>
            </a:r>
            <a:r>
              <a:rPr lang="en-US" dirty="0"/>
              <a:t> cost per head compare to your </a:t>
            </a:r>
            <a:r>
              <a:rPr lang="en-US" i="1" dirty="0"/>
              <a:t>initial</a:t>
            </a:r>
            <a:r>
              <a:rPr lang="en-US" dirty="0"/>
              <a:t> "reasonable" price?</a:t>
            </a:r>
          </a:p>
          <a:p>
            <a:r>
              <a:rPr lang="en-US" b="1" dirty="0"/>
              <a:t>Does your budget balance, or is there a surprise?</a:t>
            </a:r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5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EBAB7F-AEDD-F68C-18C7-65B8ECB17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Step 5 - Problem Solve &amp; Iterate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6782E2-DCF9-592A-FB2A-7E8572C2E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462" y="2587751"/>
            <a:ext cx="10613370" cy="4129571"/>
          </a:xfrm>
        </p:spPr>
        <p:txBody>
          <a:bodyPr>
            <a:normAutofit/>
          </a:bodyPr>
          <a:lstStyle/>
          <a:p>
            <a:r>
              <a:rPr lang="en-US" b="1" dirty="0"/>
              <a:t>Uh-oh, over budget? This is where it gets interesting!</a:t>
            </a:r>
            <a:endParaRPr lang="en-US" dirty="0"/>
          </a:p>
          <a:p>
            <a:r>
              <a:rPr lang="en-US" b="1" dirty="0"/>
              <a:t>Group Discussion: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What can you change to balance the budget?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Can you find a cheaper venue or transport?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Can you negotiate a group discount?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Do you need to reduce the number of activities?</a:t>
            </a:r>
          </a:p>
          <a:p>
            <a:r>
              <a:rPr lang="en-US" b="1" dirty="0"/>
              <a:t>Iterate:</a:t>
            </a:r>
            <a:r>
              <a:rPr lang="en-US" dirty="0"/>
              <a:t> Adjust your plan and re-calculate until your budget balances!</a:t>
            </a:r>
          </a:p>
          <a:p>
            <a:endParaRPr lang="fr-FR" dirty="0"/>
          </a:p>
        </p:txBody>
      </p:sp>
      <p:pic>
        <p:nvPicPr>
          <p:cNvPr id="4" name="Picture 1" descr="A diagram of a diagram&#10;&#10;AI-generated content may be incorrect.">
            <a:extLst>
              <a:ext uri="{FF2B5EF4-FFF2-40B4-BE49-F238E27FC236}">
                <a16:creationId xmlns:a16="http://schemas.microsoft.com/office/drawing/2014/main" id="{2331FCF2-9AC9-2927-2C4B-53BEFF3B6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3059" y="2341567"/>
            <a:ext cx="3478941" cy="347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471018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Rouge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31</TotalTime>
  <Words>759</Words>
  <Application>Microsoft Office PowerPoint</Application>
  <PresentationFormat>Grand écran</PresentationFormat>
  <Paragraphs>86</Paragraphs>
  <Slides>14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Aptos</vt:lpstr>
      <vt:lpstr>Arial</vt:lpstr>
      <vt:lpstr>Franklin Gothic Demi Cond</vt:lpstr>
      <vt:lpstr>Franklin Gothic Medium</vt:lpstr>
      <vt:lpstr>Wingdings</vt:lpstr>
      <vt:lpstr>JuxtaposeVTI</vt:lpstr>
      <vt:lpstr>BUDGETING ACTIVITY</vt:lpstr>
      <vt:lpstr>Why teach budgeting?</vt:lpstr>
      <vt:lpstr>What will you do?</vt:lpstr>
      <vt:lpstr>Choosing a Scenario</vt:lpstr>
      <vt:lpstr>Step 1: Set Your Initial Budget</vt:lpstr>
      <vt:lpstr>Step 2 - Imagine Your Event!</vt:lpstr>
      <vt:lpstr>Step 3 - Research &amp; Costing</vt:lpstr>
      <vt:lpstr>Step 4 - Calculate &amp; Compare</vt:lpstr>
      <vt:lpstr>Step 5 - Problem Solve &amp; Iterate</vt:lpstr>
      <vt:lpstr>The Group Pitch</vt:lpstr>
      <vt:lpstr>Class Discussion &amp; Reflection</vt:lpstr>
      <vt:lpstr>Extension Activity: Fundraising</vt:lpstr>
      <vt:lpstr>Share the Skill!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Nora Salaberry</dc:creator>
  <cp:lastModifiedBy>Nora Salaberry</cp:lastModifiedBy>
  <cp:revision>2</cp:revision>
  <dcterms:created xsi:type="dcterms:W3CDTF">2025-10-09T13:49:01Z</dcterms:created>
  <dcterms:modified xsi:type="dcterms:W3CDTF">2025-10-09T14:20:26Z</dcterms:modified>
</cp:coreProperties>
</file>