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6"/>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7" roundtripDataSignature="AMtx7miWHDTVqUp4DRhecSKcMf1GsLsmn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021"/>
    <p:restoredTop sz="94607"/>
  </p:normalViewPr>
  <p:slideViewPr>
    <p:cSldViewPr snapToGrid="0">
      <p:cViewPr varScale="1">
        <p:scale>
          <a:sx n="104" d="100"/>
          <a:sy n="104" d="100"/>
        </p:scale>
        <p:origin x="145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customschemas.google.com/relationships/presentationmetadata" Target="metadata"/><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714753" y="685800"/>
            <a:ext cx="3429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13e658d7bb8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g13e658d7bb8_0_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13e658d7bb8_0_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0" name="Google Shape;150;g13e658d7bb8_0_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13e658d7bb8_0_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7" name="Google Shape;157;g13e658d7bb8_0_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9" name="Google Shape;89;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7" name="Google Shape;97;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4" name="Google Shape;104;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1" name="Google Shape;111;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9" name="Google Shape;119;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6" name="Google Shape;126;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4" name="Google Shape;134;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13e658d7bb8_0_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1" name="Google Shape;141;g13e658d7bb8_0_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
        <p:cNvGrpSpPr/>
        <p:nvPr/>
      </p:nvGrpSpPr>
      <p:grpSpPr>
        <a:xfrm>
          <a:off x="0" y="0"/>
          <a:ext cx="0" cy="0"/>
          <a:chOff x="0" y="0"/>
          <a:chExt cx="0" cy="0"/>
        </a:xfrm>
      </p:grpSpPr>
      <p:sp>
        <p:nvSpPr>
          <p:cNvPr id="12" name="Google Shape;12;p14"/>
          <p:cNvSpPr txBox="1">
            <a:spLocks noGrp="1"/>
          </p:cNvSpPr>
          <p:nvPr>
            <p:ph type="title"/>
          </p:nvPr>
        </p:nvSpPr>
        <p:spPr>
          <a:xfrm>
            <a:off x="628650" y="365125"/>
            <a:ext cx="78867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4"/>
          <p:cNvSpPr txBox="1">
            <a:spLocks noGrp="1"/>
          </p:cNvSpPr>
          <p:nvPr>
            <p:ph type="body" idx="1"/>
          </p:nvPr>
        </p:nvSpPr>
        <p:spPr>
          <a:xfrm>
            <a:off x="628650" y="1825625"/>
            <a:ext cx="78867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 name="Google Shape;14;p14"/>
          <p:cNvSpPr txBox="1">
            <a:spLocks noGrp="1"/>
          </p:cNvSpPr>
          <p:nvPr>
            <p:ph type="dt" idx="10"/>
          </p:nvPr>
        </p:nvSpPr>
        <p:spPr>
          <a:xfrm>
            <a:off x="628650" y="6356350"/>
            <a:ext cx="20574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14"/>
          <p:cNvSpPr txBox="1">
            <a:spLocks noGrp="1"/>
          </p:cNvSpPr>
          <p:nvPr>
            <p:ph type="ftr" idx="11"/>
          </p:nvPr>
        </p:nvSpPr>
        <p:spPr>
          <a:xfrm>
            <a:off x="3028950" y="6356350"/>
            <a:ext cx="30861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14"/>
          <p:cNvSpPr txBox="1">
            <a:spLocks noGrp="1"/>
          </p:cNvSpPr>
          <p:nvPr>
            <p:ph type="sldNum" idx="12"/>
          </p:nvPr>
        </p:nvSpPr>
        <p:spPr>
          <a:xfrm>
            <a:off x="6457950" y="6356350"/>
            <a:ext cx="20574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I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3"/>
          <p:cNvSpPr txBox="1">
            <a:spLocks noGrp="1"/>
          </p:cNvSpPr>
          <p:nvPr>
            <p:ph type="title"/>
          </p:nvPr>
        </p:nvSpPr>
        <p:spPr>
          <a:xfrm>
            <a:off x="628650" y="365125"/>
            <a:ext cx="78867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23"/>
          <p:cNvSpPr txBox="1">
            <a:spLocks noGrp="1"/>
          </p:cNvSpPr>
          <p:nvPr>
            <p:ph type="body" idx="1"/>
          </p:nvPr>
        </p:nvSpPr>
        <p:spPr>
          <a:xfrm rot="5400000">
            <a:off x="2396400" y="57875"/>
            <a:ext cx="4351200" cy="788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3"/>
          <p:cNvSpPr txBox="1">
            <a:spLocks noGrp="1"/>
          </p:cNvSpPr>
          <p:nvPr>
            <p:ph type="dt" idx="10"/>
          </p:nvPr>
        </p:nvSpPr>
        <p:spPr>
          <a:xfrm>
            <a:off x="628650" y="6356350"/>
            <a:ext cx="20574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23"/>
          <p:cNvSpPr txBox="1">
            <a:spLocks noGrp="1"/>
          </p:cNvSpPr>
          <p:nvPr>
            <p:ph type="ftr" idx="11"/>
          </p:nvPr>
        </p:nvSpPr>
        <p:spPr>
          <a:xfrm>
            <a:off x="3028950" y="6356350"/>
            <a:ext cx="30861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3"/>
          <p:cNvSpPr txBox="1">
            <a:spLocks noGrp="1"/>
          </p:cNvSpPr>
          <p:nvPr>
            <p:ph type="sldNum" idx="12"/>
          </p:nvPr>
        </p:nvSpPr>
        <p:spPr>
          <a:xfrm>
            <a:off x="6457950" y="6356350"/>
            <a:ext cx="20574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I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4"/>
          <p:cNvSpPr txBox="1">
            <a:spLocks noGrp="1"/>
          </p:cNvSpPr>
          <p:nvPr>
            <p:ph type="title"/>
          </p:nvPr>
        </p:nvSpPr>
        <p:spPr>
          <a:xfrm rot="5400000">
            <a:off x="4623600" y="2285275"/>
            <a:ext cx="5811900" cy="19716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4"/>
          <p:cNvSpPr txBox="1">
            <a:spLocks noGrp="1"/>
          </p:cNvSpPr>
          <p:nvPr>
            <p:ph type="body" idx="1"/>
          </p:nvPr>
        </p:nvSpPr>
        <p:spPr>
          <a:xfrm rot="5400000">
            <a:off x="623025" y="370675"/>
            <a:ext cx="5811900" cy="58008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4"/>
          <p:cNvSpPr txBox="1">
            <a:spLocks noGrp="1"/>
          </p:cNvSpPr>
          <p:nvPr>
            <p:ph type="dt" idx="10"/>
          </p:nvPr>
        </p:nvSpPr>
        <p:spPr>
          <a:xfrm>
            <a:off x="628650" y="6356350"/>
            <a:ext cx="20574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24"/>
          <p:cNvSpPr txBox="1">
            <a:spLocks noGrp="1"/>
          </p:cNvSpPr>
          <p:nvPr>
            <p:ph type="ftr" idx="11"/>
          </p:nvPr>
        </p:nvSpPr>
        <p:spPr>
          <a:xfrm>
            <a:off x="3028950" y="6356350"/>
            <a:ext cx="30861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24"/>
          <p:cNvSpPr txBox="1">
            <a:spLocks noGrp="1"/>
          </p:cNvSpPr>
          <p:nvPr>
            <p:ph type="sldNum" idx="12"/>
          </p:nvPr>
        </p:nvSpPr>
        <p:spPr>
          <a:xfrm>
            <a:off x="6457950" y="6356350"/>
            <a:ext cx="20574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I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7"/>
        <p:cNvGrpSpPr/>
        <p:nvPr/>
      </p:nvGrpSpPr>
      <p:grpSpPr>
        <a:xfrm>
          <a:off x="0" y="0"/>
          <a:ext cx="0" cy="0"/>
          <a:chOff x="0" y="0"/>
          <a:chExt cx="0" cy="0"/>
        </a:xfrm>
      </p:grpSpPr>
      <p:sp>
        <p:nvSpPr>
          <p:cNvPr id="18" name="Google Shape;18;p15"/>
          <p:cNvSpPr txBox="1">
            <a:spLocks noGrp="1"/>
          </p:cNvSpPr>
          <p:nvPr>
            <p:ph type="ctrTitle"/>
          </p:nvPr>
        </p:nvSpPr>
        <p:spPr>
          <a:xfrm>
            <a:off x="1143000" y="1122363"/>
            <a:ext cx="6858000" cy="23877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5"/>
          <p:cNvSpPr txBox="1">
            <a:spLocks noGrp="1"/>
          </p:cNvSpPr>
          <p:nvPr>
            <p:ph type="subTitle" idx="1"/>
          </p:nvPr>
        </p:nvSpPr>
        <p:spPr>
          <a:xfrm>
            <a:off x="1143000" y="3602038"/>
            <a:ext cx="6858000" cy="1655700"/>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15"/>
          <p:cNvSpPr txBox="1">
            <a:spLocks noGrp="1"/>
          </p:cNvSpPr>
          <p:nvPr>
            <p:ph type="dt" idx="10"/>
          </p:nvPr>
        </p:nvSpPr>
        <p:spPr>
          <a:xfrm>
            <a:off x="628650" y="6356350"/>
            <a:ext cx="20574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5"/>
          <p:cNvSpPr txBox="1">
            <a:spLocks noGrp="1"/>
          </p:cNvSpPr>
          <p:nvPr>
            <p:ph type="ftr" idx="11"/>
          </p:nvPr>
        </p:nvSpPr>
        <p:spPr>
          <a:xfrm>
            <a:off x="3028950" y="6356350"/>
            <a:ext cx="30861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15"/>
          <p:cNvSpPr txBox="1">
            <a:spLocks noGrp="1"/>
          </p:cNvSpPr>
          <p:nvPr>
            <p:ph type="sldNum" idx="12"/>
          </p:nvPr>
        </p:nvSpPr>
        <p:spPr>
          <a:xfrm>
            <a:off x="6457950" y="6356350"/>
            <a:ext cx="20574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I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3"/>
        <p:cNvGrpSpPr/>
        <p:nvPr/>
      </p:nvGrpSpPr>
      <p:grpSpPr>
        <a:xfrm>
          <a:off x="0" y="0"/>
          <a:ext cx="0" cy="0"/>
          <a:chOff x="0" y="0"/>
          <a:chExt cx="0" cy="0"/>
        </a:xfrm>
      </p:grpSpPr>
      <p:sp>
        <p:nvSpPr>
          <p:cNvPr id="24" name="Google Shape;24;p16"/>
          <p:cNvSpPr txBox="1">
            <a:spLocks noGrp="1"/>
          </p:cNvSpPr>
          <p:nvPr>
            <p:ph type="dt" idx="10"/>
          </p:nvPr>
        </p:nvSpPr>
        <p:spPr>
          <a:xfrm>
            <a:off x="628650" y="6356350"/>
            <a:ext cx="20574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16"/>
          <p:cNvSpPr txBox="1">
            <a:spLocks noGrp="1"/>
          </p:cNvSpPr>
          <p:nvPr>
            <p:ph type="ftr" idx="11"/>
          </p:nvPr>
        </p:nvSpPr>
        <p:spPr>
          <a:xfrm>
            <a:off x="3028950" y="6356350"/>
            <a:ext cx="30861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16"/>
          <p:cNvSpPr txBox="1">
            <a:spLocks noGrp="1"/>
          </p:cNvSpPr>
          <p:nvPr>
            <p:ph type="sldNum" idx="12"/>
          </p:nvPr>
        </p:nvSpPr>
        <p:spPr>
          <a:xfrm>
            <a:off x="6457950" y="6356350"/>
            <a:ext cx="20574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I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17"/>
          <p:cNvSpPr txBox="1">
            <a:spLocks noGrp="1"/>
          </p:cNvSpPr>
          <p:nvPr>
            <p:ph type="title"/>
          </p:nvPr>
        </p:nvSpPr>
        <p:spPr>
          <a:xfrm>
            <a:off x="623888" y="1709738"/>
            <a:ext cx="7886700" cy="28527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7"/>
          <p:cNvSpPr txBox="1">
            <a:spLocks noGrp="1"/>
          </p:cNvSpPr>
          <p:nvPr>
            <p:ph type="body" idx="1"/>
          </p:nvPr>
        </p:nvSpPr>
        <p:spPr>
          <a:xfrm>
            <a:off x="623888" y="4589463"/>
            <a:ext cx="7886700" cy="1500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17"/>
          <p:cNvSpPr txBox="1">
            <a:spLocks noGrp="1"/>
          </p:cNvSpPr>
          <p:nvPr>
            <p:ph type="dt" idx="10"/>
          </p:nvPr>
        </p:nvSpPr>
        <p:spPr>
          <a:xfrm>
            <a:off x="628650" y="6356350"/>
            <a:ext cx="20574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17"/>
          <p:cNvSpPr txBox="1">
            <a:spLocks noGrp="1"/>
          </p:cNvSpPr>
          <p:nvPr>
            <p:ph type="ftr" idx="11"/>
          </p:nvPr>
        </p:nvSpPr>
        <p:spPr>
          <a:xfrm>
            <a:off x="3028950" y="6356350"/>
            <a:ext cx="30861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7"/>
          <p:cNvSpPr txBox="1">
            <a:spLocks noGrp="1"/>
          </p:cNvSpPr>
          <p:nvPr>
            <p:ph type="sldNum" idx="12"/>
          </p:nvPr>
        </p:nvSpPr>
        <p:spPr>
          <a:xfrm>
            <a:off x="6457950" y="6356350"/>
            <a:ext cx="20574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I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8"/>
          <p:cNvSpPr txBox="1">
            <a:spLocks noGrp="1"/>
          </p:cNvSpPr>
          <p:nvPr>
            <p:ph type="title"/>
          </p:nvPr>
        </p:nvSpPr>
        <p:spPr>
          <a:xfrm>
            <a:off x="628650" y="365125"/>
            <a:ext cx="78867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8"/>
          <p:cNvSpPr txBox="1">
            <a:spLocks noGrp="1"/>
          </p:cNvSpPr>
          <p:nvPr>
            <p:ph type="body" idx="1"/>
          </p:nvPr>
        </p:nvSpPr>
        <p:spPr>
          <a:xfrm>
            <a:off x="628650" y="1825625"/>
            <a:ext cx="38862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18"/>
          <p:cNvSpPr txBox="1">
            <a:spLocks noGrp="1"/>
          </p:cNvSpPr>
          <p:nvPr>
            <p:ph type="body" idx="2"/>
          </p:nvPr>
        </p:nvSpPr>
        <p:spPr>
          <a:xfrm>
            <a:off x="4629150" y="1825625"/>
            <a:ext cx="3886200" cy="435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18"/>
          <p:cNvSpPr txBox="1">
            <a:spLocks noGrp="1"/>
          </p:cNvSpPr>
          <p:nvPr>
            <p:ph type="dt" idx="10"/>
          </p:nvPr>
        </p:nvSpPr>
        <p:spPr>
          <a:xfrm>
            <a:off x="628650" y="6356350"/>
            <a:ext cx="20574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8"/>
          <p:cNvSpPr txBox="1">
            <a:spLocks noGrp="1"/>
          </p:cNvSpPr>
          <p:nvPr>
            <p:ph type="ftr" idx="11"/>
          </p:nvPr>
        </p:nvSpPr>
        <p:spPr>
          <a:xfrm>
            <a:off x="3028950" y="6356350"/>
            <a:ext cx="30861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8"/>
          <p:cNvSpPr txBox="1">
            <a:spLocks noGrp="1"/>
          </p:cNvSpPr>
          <p:nvPr>
            <p:ph type="sldNum" idx="12"/>
          </p:nvPr>
        </p:nvSpPr>
        <p:spPr>
          <a:xfrm>
            <a:off x="6457950" y="6356350"/>
            <a:ext cx="20574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I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19"/>
          <p:cNvSpPr txBox="1">
            <a:spLocks noGrp="1"/>
          </p:cNvSpPr>
          <p:nvPr>
            <p:ph type="title"/>
          </p:nvPr>
        </p:nvSpPr>
        <p:spPr>
          <a:xfrm>
            <a:off x="629841" y="365125"/>
            <a:ext cx="78867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9"/>
          <p:cNvSpPr txBox="1">
            <a:spLocks noGrp="1"/>
          </p:cNvSpPr>
          <p:nvPr>
            <p:ph type="body" idx="1"/>
          </p:nvPr>
        </p:nvSpPr>
        <p:spPr>
          <a:xfrm>
            <a:off x="629841" y="1681163"/>
            <a:ext cx="3868200" cy="8238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9"/>
          <p:cNvSpPr txBox="1">
            <a:spLocks noGrp="1"/>
          </p:cNvSpPr>
          <p:nvPr>
            <p:ph type="body" idx="2"/>
          </p:nvPr>
        </p:nvSpPr>
        <p:spPr>
          <a:xfrm>
            <a:off x="629841" y="2505075"/>
            <a:ext cx="3868200" cy="3684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9"/>
          <p:cNvSpPr txBox="1">
            <a:spLocks noGrp="1"/>
          </p:cNvSpPr>
          <p:nvPr>
            <p:ph type="body" idx="3"/>
          </p:nvPr>
        </p:nvSpPr>
        <p:spPr>
          <a:xfrm>
            <a:off x="4629150" y="1681163"/>
            <a:ext cx="3887400" cy="823800"/>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9"/>
          <p:cNvSpPr txBox="1">
            <a:spLocks noGrp="1"/>
          </p:cNvSpPr>
          <p:nvPr>
            <p:ph type="body" idx="4"/>
          </p:nvPr>
        </p:nvSpPr>
        <p:spPr>
          <a:xfrm>
            <a:off x="4629150" y="2505075"/>
            <a:ext cx="3887400" cy="3684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9"/>
          <p:cNvSpPr txBox="1">
            <a:spLocks noGrp="1"/>
          </p:cNvSpPr>
          <p:nvPr>
            <p:ph type="dt" idx="10"/>
          </p:nvPr>
        </p:nvSpPr>
        <p:spPr>
          <a:xfrm>
            <a:off x="628650" y="6356350"/>
            <a:ext cx="20574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9"/>
          <p:cNvSpPr txBox="1">
            <a:spLocks noGrp="1"/>
          </p:cNvSpPr>
          <p:nvPr>
            <p:ph type="ftr" idx="11"/>
          </p:nvPr>
        </p:nvSpPr>
        <p:spPr>
          <a:xfrm>
            <a:off x="3028950" y="6356350"/>
            <a:ext cx="30861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9"/>
          <p:cNvSpPr txBox="1">
            <a:spLocks noGrp="1"/>
          </p:cNvSpPr>
          <p:nvPr>
            <p:ph type="sldNum" idx="12"/>
          </p:nvPr>
        </p:nvSpPr>
        <p:spPr>
          <a:xfrm>
            <a:off x="6457950" y="6356350"/>
            <a:ext cx="20574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I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20"/>
          <p:cNvSpPr txBox="1">
            <a:spLocks noGrp="1"/>
          </p:cNvSpPr>
          <p:nvPr>
            <p:ph type="title"/>
          </p:nvPr>
        </p:nvSpPr>
        <p:spPr>
          <a:xfrm>
            <a:off x="628650" y="365125"/>
            <a:ext cx="7886700" cy="1325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20"/>
          <p:cNvSpPr txBox="1">
            <a:spLocks noGrp="1"/>
          </p:cNvSpPr>
          <p:nvPr>
            <p:ph type="dt" idx="10"/>
          </p:nvPr>
        </p:nvSpPr>
        <p:spPr>
          <a:xfrm>
            <a:off x="628650" y="6356350"/>
            <a:ext cx="20574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20"/>
          <p:cNvSpPr txBox="1">
            <a:spLocks noGrp="1"/>
          </p:cNvSpPr>
          <p:nvPr>
            <p:ph type="ftr" idx="11"/>
          </p:nvPr>
        </p:nvSpPr>
        <p:spPr>
          <a:xfrm>
            <a:off x="3028950" y="6356350"/>
            <a:ext cx="30861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20"/>
          <p:cNvSpPr txBox="1">
            <a:spLocks noGrp="1"/>
          </p:cNvSpPr>
          <p:nvPr>
            <p:ph type="sldNum" idx="12"/>
          </p:nvPr>
        </p:nvSpPr>
        <p:spPr>
          <a:xfrm>
            <a:off x="6457950" y="6356350"/>
            <a:ext cx="20574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I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21"/>
          <p:cNvSpPr txBox="1">
            <a:spLocks noGrp="1"/>
          </p:cNvSpPr>
          <p:nvPr>
            <p:ph type="title"/>
          </p:nvPr>
        </p:nvSpPr>
        <p:spPr>
          <a:xfrm>
            <a:off x="629841" y="457200"/>
            <a:ext cx="29493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1"/>
          <p:cNvSpPr txBox="1">
            <a:spLocks noGrp="1"/>
          </p:cNvSpPr>
          <p:nvPr>
            <p:ph type="body" idx="1"/>
          </p:nvPr>
        </p:nvSpPr>
        <p:spPr>
          <a:xfrm>
            <a:off x="3887391" y="987425"/>
            <a:ext cx="4629300" cy="4873500"/>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21"/>
          <p:cNvSpPr txBox="1">
            <a:spLocks noGrp="1"/>
          </p:cNvSpPr>
          <p:nvPr>
            <p:ph type="body" idx="2"/>
          </p:nvPr>
        </p:nvSpPr>
        <p:spPr>
          <a:xfrm>
            <a:off x="629841" y="2057400"/>
            <a:ext cx="2949300" cy="38115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21"/>
          <p:cNvSpPr txBox="1">
            <a:spLocks noGrp="1"/>
          </p:cNvSpPr>
          <p:nvPr>
            <p:ph type="dt" idx="10"/>
          </p:nvPr>
        </p:nvSpPr>
        <p:spPr>
          <a:xfrm>
            <a:off x="628650" y="6356350"/>
            <a:ext cx="20574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21"/>
          <p:cNvSpPr txBox="1">
            <a:spLocks noGrp="1"/>
          </p:cNvSpPr>
          <p:nvPr>
            <p:ph type="ftr" idx="11"/>
          </p:nvPr>
        </p:nvSpPr>
        <p:spPr>
          <a:xfrm>
            <a:off x="3028950" y="6356350"/>
            <a:ext cx="30861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21"/>
          <p:cNvSpPr txBox="1">
            <a:spLocks noGrp="1"/>
          </p:cNvSpPr>
          <p:nvPr>
            <p:ph type="sldNum" idx="12"/>
          </p:nvPr>
        </p:nvSpPr>
        <p:spPr>
          <a:xfrm>
            <a:off x="6457950" y="6356350"/>
            <a:ext cx="20574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I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22"/>
          <p:cNvSpPr txBox="1">
            <a:spLocks noGrp="1"/>
          </p:cNvSpPr>
          <p:nvPr>
            <p:ph type="title"/>
          </p:nvPr>
        </p:nvSpPr>
        <p:spPr>
          <a:xfrm>
            <a:off x="629841" y="457200"/>
            <a:ext cx="2949300"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22"/>
          <p:cNvSpPr>
            <a:spLocks noGrp="1"/>
          </p:cNvSpPr>
          <p:nvPr>
            <p:ph type="pic" idx="2"/>
          </p:nvPr>
        </p:nvSpPr>
        <p:spPr>
          <a:xfrm>
            <a:off x="3887391" y="987425"/>
            <a:ext cx="4629300" cy="4873500"/>
          </a:xfrm>
          <a:prstGeom prst="rect">
            <a:avLst/>
          </a:prstGeom>
          <a:noFill/>
          <a:ln>
            <a:noFill/>
          </a:ln>
        </p:spPr>
      </p:sp>
      <p:sp>
        <p:nvSpPr>
          <p:cNvPr id="64" name="Google Shape;64;p22"/>
          <p:cNvSpPr txBox="1">
            <a:spLocks noGrp="1"/>
          </p:cNvSpPr>
          <p:nvPr>
            <p:ph type="body" idx="1"/>
          </p:nvPr>
        </p:nvSpPr>
        <p:spPr>
          <a:xfrm>
            <a:off x="629841" y="2057400"/>
            <a:ext cx="2949300" cy="38115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22"/>
          <p:cNvSpPr txBox="1">
            <a:spLocks noGrp="1"/>
          </p:cNvSpPr>
          <p:nvPr>
            <p:ph type="dt" idx="10"/>
          </p:nvPr>
        </p:nvSpPr>
        <p:spPr>
          <a:xfrm>
            <a:off x="628650" y="6356350"/>
            <a:ext cx="2057400" cy="3651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22"/>
          <p:cNvSpPr txBox="1">
            <a:spLocks noGrp="1"/>
          </p:cNvSpPr>
          <p:nvPr>
            <p:ph type="ftr" idx="11"/>
          </p:nvPr>
        </p:nvSpPr>
        <p:spPr>
          <a:xfrm>
            <a:off x="3028950" y="6356350"/>
            <a:ext cx="3086100" cy="3651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22"/>
          <p:cNvSpPr txBox="1">
            <a:spLocks noGrp="1"/>
          </p:cNvSpPr>
          <p:nvPr>
            <p:ph type="sldNum" idx="12"/>
          </p:nvPr>
        </p:nvSpPr>
        <p:spPr>
          <a:xfrm>
            <a:off x="6457950" y="6356350"/>
            <a:ext cx="20574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I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3"/>
          <p:cNvSpPr txBox="1">
            <a:spLocks noGrp="1"/>
          </p:cNvSpPr>
          <p:nvPr>
            <p:ph type="title"/>
          </p:nvPr>
        </p:nvSpPr>
        <p:spPr>
          <a:xfrm>
            <a:off x="628650" y="365125"/>
            <a:ext cx="7886700" cy="1325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3"/>
          <p:cNvSpPr txBox="1">
            <a:spLocks noGrp="1"/>
          </p:cNvSpPr>
          <p:nvPr>
            <p:ph type="body" idx="1"/>
          </p:nvPr>
        </p:nvSpPr>
        <p:spPr>
          <a:xfrm>
            <a:off x="628650" y="1825625"/>
            <a:ext cx="7886700" cy="4351200"/>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3"/>
          <p:cNvSpPr txBox="1">
            <a:spLocks noGrp="1"/>
          </p:cNvSpPr>
          <p:nvPr>
            <p:ph type="dt" idx="10"/>
          </p:nvPr>
        </p:nvSpPr>
        <p:spPr>
          <a:xfrm>
            <a:off x="628650" y="6356350"/>
            <a:ext cx="20574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3"/>
          <p:cNvSpPr txBox="1">
            <a:spLocks noGrp="1"/>
          </p:cNvSpPr>
          <p:nvPr>
            <p:ph type="ftr" idx="11"/>
          </p:nvPr>
        </p:nvSpPr>
        <p:spPr>
          <a:xfrm>
            <a:off x="3028950" y="6356350"/>
            <a:ext cx="30861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3"/>
          <p:cNvSpPr txBox="1">
            <a:spLocks noGrp="1"/>
          </p:cNvSpPr>
          <p:nvPr>
            <p:ph type="sldNum" idx="12"/>
          </p:nvPr>
        </p:nvSpPr>
        <p:spPr>
          <a:xfrm>
            <a:off x="6457950" y="6356350"/>
            <a:ext cx="20574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IE"/>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www.youtube.com/watch?v=a3iJjUKWrkk" TargetMode="External"/><Relationship Id="rId13" Type="http://schemas.openxmlformats.org/officeDocument/2006/relationships/hyperlink" Target="https://www.youtube.com/watch?v=849gC2vUAAM" TargetMode="External"/><Relationship Id="rId3" Type="http://schemas.openxmlformats.org/officeDocument/2006/relationships/hyperlink" Target="https://www.youtube.com/watch?v=JhEbBiVxH9o" TargetMode="External"/><Relationship Id="rId7" Type="http://schemas.openxmlformats.org/officeDocument/2006/relationships/hyperlink" Target="https://www.youtube.com/watch?v=Yc0geOxHFYU" TargetMode="External"/><Relationship Id="rId12" Type="http://schemas.openxmlformats.org/officeDocument/2006/relationships/hyperlink" Target="https://www.youtube.com/watch?v=nFxAiWkSePk"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hyperlink" Target="https://www.youtube.com/watch?v=Cg-wnQKRHTs" TargetMode="External"/><Relationship Id="rId11" Type="http://schemas.openxmlformats.org/officeDocument/2006/relationships/hyperlink" Target="https://www.youtube.com/watch?v=lCPJhybHBkA" TargetMode="External"/><Relationship Id="rId5" Type="http://schemas.openxmlformats.org/officeDocument/2006/relationships/hyperlink" Target="https://www.youtube.com/watch?v=dg0cQtVisLw" TargetMode="External"/><Relationship Id="rId10" Type="http://schemas.openxmlformats.org/officeDocument/2006/relationships/hyperlink" Target="https://www.youtube.com/watch?v=CyRNozcBASI" TargetMode="External"/><Relationship Id="rId4" Type="http://schemas.openxmlformats.org/officeDocument/2006/relationships/hyperlink" Target="https://www.youtube.com/watch?v=5aTjvHnqSFA" TargetMode="External"/><Relationship Id="rId9" Type="http://schemas.openxmlformats.org/officeDocument/2006/relationships/hyperlink" Target="https://www.youtube.com/watch?v=9ir_l7qTiZ4" TargetMode="External"/><Relationship Id="rId1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hyperlink" Target="https://seaschoolstories.co.uk/"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hyperlink" Target="https://www.youtube.com/watch?v=GYfhneEsH-Y"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r9mryuEKkKc"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hyperlink" Target="https://www.youtube.com/watch?v=P-8ASDajw7s" TargetMode="External"/><Relationship Id="rId4" Type="http://schemas.openxmlformats.org/officeDocument/2006/relationships/hyperlink" Target="https://www.youtube.com/watch?v=oLpZE32QG5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g13e658d7bb8_0_1"/>
          <p:cNvSpPr txBox="1"/>
          <p:nvPr/>
        </p:nvSpPr>
        <p:spPr>
          <a:xfrm>
            <a:off x="392900" y="5740200"/>
            <a:ext cx="8136600" cy="769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400"/>
              <a:buFont typeface="Arial"/>
              <a:buNone/>
            </a:pPr>
            <a:r>
              <a:rPr lang="en-IE" sz="4400" b="1" i="0" u="none" strike="noStrike" cap="none">
                <a:solidFill>
                  <a:schemeClr val="dk1"/>
                </a:solidFill>
                <a:latin typeface="Calibri"/>
                <a:ea typeface="Calibri"/>
                <a:cs typeface="Calibri"/>
                <a:sym typeface="Calibri"/>
              </a:rPr>
              <a:t>Maths Week Ireland 202</a:t>
            </a:r>
            <a:r>
              <a:rPr lang="en-IE" sz="4400" b="1">
                <a:solidFill>
                  <a:schemeClr val="dk1"/>
                </a:solidFill>
                <a:latin typeface="Calibri"/>
                <a:ea typeface="Calibri"/>
                <a:cs typeface="Calibri"/>
                <a:sym typeface="Calibri"/>
              </a:rPr>
              <a:t>2</a:t>
            </a:r>
            <a:endParaRPr sz="4400" b="1" i="0" u="none" strike="noStrike" cap="none">
              <a:solidFill>
                <a:schemeClr val="dk1"/>
              </a:solidFill>
              <a:latin typeface="Calibri"/>
              <a:ea typeface="Calibri"/>
              <a:cs typeface="Calibri"/>
              <a:sym typeface="Calibri"/>
            </a:endParaRPr>
          </a:p>
        </p:txBody>
      </p:sp>
      <p:sp>
        <p:nvSpPr>
          <p:cNvPr id="85" name="Google Shape;85;g13e658d7bb8_0_1"/>
          <p:cNvSpPr txBox="1"/>
          <p:nvPr/>
        </p:nvSpPr>
        <p:spPr>
          <a:xfrm>
            <a:off x="392906" y="4942260"/>
            <a:ext cx="16860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5" name="Picture 4" descr="A picture containing text&#10;&#10;Description automatically generated">
            <a:extLst>
              <a:ext uri="{FF2B5EF4-FFF2-40B4-BE49-F238E27FC236}">
                <a16:creationId xmlns:a16="http://schemas.microsoft.com/office/drawing/2014/main" id="{3AF869C1-262E-0743-9A34-BAFC39C64285}"/>
              </a:ext>
            </a:extLst>
          </p:cNvPr>
          <p:cNvPicPr>
            <a:picLocks noChangeAspect="1"/>
          </p:cNvPicPr>
          <p:nvPr/>
        </p:nvPicPr>
        <p:blipFill>
          <a:blip r:embed="rId3"/>
          <a:stretch>
            <a:fillRect/>
          </a:stretch>
        </p:blipFill>
        <p:spPr>
          <a:xfrm>
            <a:off x="907372" y="567384"/>
            <a:ext cx="7322228" cy="517437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g13e658d7bb8_0_23"/>
          <p:cNvSpPr txBox="1"/>
          <p:nvPr/>
        </p:nvSpPr>
        <p:spPr>
          <a:xfrm>
            <a:off x="307512" y="174895"/>
            <a:ext cx="45093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IE" sz="2400" b="1" u="sng">
                <a:solidFill>
                  <a:schemeClr val="dk1"/>
                </a:solidFill>
                <a:latin typeface="Calibri"/>
                <a:ea typeface="Calibri"/>
                <a:cs typeface="Calibri"/>
                <a:sym typeface="Calibri"/>
              </a:rPr>
              <a:t>Fishy/sea rhymes </a:t>
            </a:r>
            <a:endParaRPr sz="2400" b="1" i="0" u="sng" strike="noStrike" cap="none">
              <a:solidFill>
                <a:schemeClr val="dk1"/>
              </a:solidFill>
              <a:latin typeface="Calibri"/>
              <a:ea typeface="Calibri"/>
              <a:cs typeface="Calibri"/>
              <a:sym typeface="Calibri"/>
            </a:endParaRPr>
          </a:p>
        </p:txBody>
      </p:sp>
      <p:sp>
        <p:nvSpPr>
          <p:cNvPr id="154" name="Google Shape;154;g13e658d7bb8_0_23"/>
          <p:cNvSpPr txBox="1"/>
          <p:nvPr/>
        </p:nvSpPr>
        <p:spPr>
          <a:xfrm>
            <a:off x="365750" y="891550"/>
            <a:ext cx="4240500" cy="514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IE" u="sng">
                <a:solidFill>
                  <a:schemeClr val="hlink"/>
                </a:solidFill>
                <a:latin typeface="Calibri"/>
                <a:ea typeface="Calibri"/>
                <a:cs typeface="Calibri"/>
                <a:sym typeface="Calibri"/>
                <a:hlinkClick r:id="rId3"/>
              </a:rPr>
              <a:t>The octopus song</a:t>
            </a:r>
            <a:r>
              <a:rPr lang="en-IE">
                <a:latin typeface="Calibri"/>
                <a:ea typeface="Calibri"/>
                <a:cs typeface="Calibri"/>
                <a:sym typeface="Calibri"/>
              </a:rPr>
              <a:t> (positional language)</a:t>
            </a:r>
            <a:endParaRPr>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a:p>
            <a:pPr marL="0" lvl="0" indent="0" algn="l" rtl="0">
              <a:spcBef>
                <a:spcPts val="0"/>
              </a:spcBef>
              <a:spcAft>
                <a:spcPts val="0"/>
              </a:spcAft>
              <a:buNone/>
            </a:pPr>
            <a:r>
              <a:rPr lang="en-IE" u="sng">
                <a:solidFill>
                  <a:schemeClr val="hlink"/>
                </a:solidFill>
                <a:latin typeface="Calibri"/>
                <a:ea typeface="Calibri"/>
                <a:cs typeface="Calibri"/>
                <a:sym typeface="Calibri"/>
                <a:hlinkClick r:id="rId4"/>
              </a:rPr>
              <a:t>Let’s go to the sea</a:t>
            </a:r>
            <a:r>
              <a:rPr lang="en-IE">
                <a:latin typeface="Calibri"/>
                <a:ea typeface="Calibri"/>
                <a:cs typeface="Calibri"/>
                <a:sym typeface="Calibri"/>
              </a:rPr>
              <a:t> (a collection of songs about sea creatures)</a:t>
            </a:r>
            <a:endParaRPr>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a:p>
            <a:pPr marL="0" lvl="0" indent="0" algn="l" rtl="0">
              <a:spcBef>
                <a:spcPts val="0"/>
              </a:spcBef>
              <a:spcAft>
                <a:spcPts val="0"/>
              </a:spcAft>
              <a:buNone/>
            </a:pPr>
            <a:r>
              <a:rPr lang="en-IE" u="sng">
                <a:solidFill>
                  <a:schemeClr val="hlink"/>
                </a:solidFill>
                <a:latin typeface="Calibri"/>
                <a:ea typeface="Calibri"/>
                <a:cs typeface="Calibri"/>
                <a:sym typeface="Calibri"/>
                <a:hlinkClick r:id="rId5"/>
              </a:rPr>
              <a:t>10 little fishies</a:t>
            </a:r>
            <a:r>
              <a:rPr lang="en-IE">
                <a:latin typeface="Calibri"/>
                <a:ea typeface="Calibri"/>
                <a:cs typeface="Calibri"/>
                <a:sym typeface="Calibri"/>
              </a:rPr>
              <a:t> </a:t>
            </a:r>
            <a:endParaRPr>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a:p>
            <a:pPr marL="0" lvl="0" indent="0" algn="l" rtl="0">
              <a:spcBef>
                <a:spcPts val="0"/>
              </a:spcBef>
              <a:spcAft>
                <a:spcPts val="0"/>
              </a:spcAft>
              <a:buNone/>
            </a:pPr>
            <a:r>
              <a:rPr lang="en-IE" u="sng">
                <a:solidFill>
                  <a:schemeClr val="hlink"/>
                </a:solidFill>
                <a:latin typeface="Calibri"/>
                <a:ea typeface="Calibri"/>
                <a:cs typeface="Calibri"/>
                <a:sym typeface="Calibri"/>
                <a:hlinkClick r:id="rId6"/>
              </a:rPr>
              <a:t>The Goldfish</a:t>
            </a:r>
            <a:r>
              <a:rPr lang="en-IE">
                <a:latin typeface="Calibri"/>
                <a:ea typeface="Calibri"/>
                <a:cs typeface="Calibri"/>
                <a:sym typeface="Calibri"/>
              </a:rPr>
              <a:t> (Let’s go swimming)</a:t>
            </a:r>
            <a:endParaRPr>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a:p>
            <a:pPr marL="0" lvl="0" indent="0" algn="l" rtl="0">
              <a:spcBef>
                <a:spcPts val="0"/>
              </a:spcBef>
              <a:spcAft>
                <a:spcPts val="0"/>
              </a:spcAft>
              <a:buNone/>
            </a:pPr>
            <a:r>
              <a:rPr lang="en-IE" u="sng">
                <a:solidFill>
                  <a:schemeClr val="hlink"/>
                </a:solidFill>
                <a:latin typeface="Calibri"/>
                <a:ea typeface="Calibri"/>
                <a:cs typeface="Calibri"/>
                <a:sym typeface="Calibri"/>
                <a:hlinkClick r:id="rId7"/>
              </a:rPr>
              <a:t>Numbers song </a:t>
            </a:r>
            <a:r>
              <a:rPr lang="en-IE">
                <a:latin typeface="Calibri"/>
                <a:ea typeface="Calibri"/>
                <a:cs typeface="Calibri"/>
                <a:sym typeface="Calibri"/>
              </a:rPr>
              <a:t>(counting fish)</a:t>
            </a:r>
            <a:endParaRPr>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a:p>
            <a:pPr marL="0" lvl="0" indent="0" algn="l" rtl="0">
              <a:spcBef>
                <a:spcPts val="0"/>
              </a:spcBef>
              <a:spcAft>
                <a:spcPts val="0"/>
              </a:spcAft>
              <a:buNone/>
            </a:pPr>
            <a:r>
              <a:rPr lang="en-IE" u="sng">
                <a:solidFill>
                  <a:schemeClr val="hlink"/>
                </a:solidFill>
                <a:latin typeface="Calibri"/>
                <a:ea typeface="Calibri"/>
                <a:cs typeface="Calibri"/>
                <a:sym typeface="Calibri"/>
                <a:hlinkClick r:id="rId8"/>
              </a:rPr>
              <a:t>Under the sea song for kids</a:t>
            </a:r>
            <a:endParaRPr>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a:p>
            <a:pPr marL="0" lvl="0" indent="0" algn="l" rtl="0">
              <a:spcBef>
                <a:spcPts val="0"/>
              </a:spcBef>
              <a:spcAft>
                <a:spcPts val="0"/>
              </a:spcAft>
              <a:buNone/>
            </a:pPr>
            <a:r>
              <a:rPr lang="en-IE" u="sng">
                <a:solidFill>
                  <a:schemeClr val="hlink"/>
                </a:solidFill>
                <a:latin typeface="Calibri"/>
                <a:ea typeface="Calibri"/>
                <a:cs typeface="Calibri"/>
                <a:sym typeface="Calibri"/>
                <a:hlinkClick r:id="rId9"/>
              </a:rPr>
              <a:t>I,2,3,4,5</a:t>
            </a:r>
            <a:r>
              <a:rPr lang="en-IE">
                <a:latin typeface="Calibri"/>
                <a:ea typeface="Calibri"/>
                <a:cs typeface="Calibri"/>
                <a:sym typeface="Calibri"/>
              </a:rPr>
              <a:t>, once I caught a fish alive</a:t>
            </a:r>
            <a:endParaRPr>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a:p>
            <a:pPr marL="0" lvl="0" indent="0" algn="l" rtl="0">
              <a:spcBef>
                <a:spcPts val="0"/>
              </a:spcBef>
              <a:spcAft>
                <a:spcPts val="0"/>
              </a:spcAft>
              <a:buNone/>
            </a:pPr>
            <a:r>
              <a:rPr lang="en-IE" u="sng">
                <a:solidFill>
                  <a:schemeClr val="hlink"/>
                </a:solidFill>
                <a:latin typeface="Calibri"/>
                <a:ea typeface="Calibri"/>
                <a:cs typeface="Calibri"/>
                <a:sym typeface="Calibri"/>
                <a:hlinkClick r:id="rId10"/>
              </a:rPr>
              <a:t>Pop the bubbles</a:t>
            </a:r>
            <a:r>
              <a:rPr lang="en-IE">
                <a:latin typeface="Calibri"/>
                <a:ea typeface="Calibri"/>
                <a:cs typeface="Calibri"/>
                <a:sym typeface="Calibri"/>
              </a:rPr>
              <a:t> (counting song)</a:t>
            </a:r>
            <a:endParaRPr>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a:p>
            <a:pPr marL="0" lvl="0" indent="0" algn="l" rtl="0">
              <a:spcBef>
                <a:spcPts val="0"/>
              </a:spcBef>
              <a:spcAft>
                <a:spcPts val="0"/>
              </a:spcAft>
              <a:buNone/>
            </a:pPr>
            <a:r>
              <a:rPr lang="en-IE" u="sng">
                <a:solidFill>
                  <a:schemeClr val="hlink"/>
                </a:solidFill>
                <a:latin typeface="Calibri"/>
                <a:ea typeface="Calibri"/>
                <a:cs typeface="Calibri"/>
                <a:sym typeface="Calibri"/>
                <a:hlinkClick r:id="rId11"/>
              </a:rPr>
              <a:t>Over the deep blue sea</a:t>
            </a:r>
            <a:endParaRPr>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a:p>
            <a:pPr marL="0" lvl="0" indent="0" algn="l" rtl="0">
              <a:spcBef>
                <a:spcPts val="0"/>
              </a:spcBef>
              <a:spcAft>
                <a:spcPts val="0"/>
              </a:spcAft>
              <a:buNone/>
            </a:pPr>
            <a:r>
              <a:rPr lang="en-IE" u="sng">
                <a:solidFill>
                  <a:schemeClr val="hlink"/>
                </a:solidFill>
                <a:latin typeface="Calibri"/>
                <a:ea typeface="Calibri"/>
                <a:cs typeface="Calibri"/>
                <a:sym typeface="Calibri"/>
                <a:hlinkClick r:id="rId12"/>
              </a:rPr>
              <a:t>A Sailor went to sea, sea, sea</a:t>
            </a:r>
            <a:endParaRPr>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a:p>
            <a:pPr marL="0" lvl="0" indent="0" algn="l" rtl="0">
              <a:spcBef>
                <a:spcPts val="0"/>
              </a:spcBef>
              <a:spcAft>
                <a:spcPts val="0"/>
              </a:spcAft>
              <a:buNone/>
            </a:pPr>
            <a:r>
              <a:rPr lang="en-IE" u="sng">
                <a:solidFill>
                  <a:schemeClr val="hlink"/>
                </a:solidFill>
                <a:latin typeface="Calibri"/>
                <a:ea typeface="Calibri"/>
                <a:cs typeface="Calibri"/>
                <a:sym typeface="Calibri"/>
                <a:hlinkClick r:id="rId13"/>
              </a:rPr>
              <a:t>The big ship sails…</a:t>
            </a:r>
            <a:endParaRPr>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p:txBody>
      </p:sp>
      <p:pic>
        <p:nvPicPr>
          <p:cNvPr id="3" name="Picture 2" descr="A picture containing background pattern&#10;&#10;Description automatically generated">
            <a:extLst>
              <a:ext uri="{FF2B5EF4-FFF2-40B4-BE49-F238E27FC236}">
                <a16:creationId xmlns:a16="http://schemas.microsoft.com/office/drawing/2014/main" id="{5335BBF3-CC18-FA4E-869E-B4ACE6E3E20D}"/>
              </a:ext>
            </a:extLst>
          </p:cNvPr>
          <p:cNvPicPr>
            <a:picLocks noChangeAspect="1"/>
          </p:cNvPicPr>
          <p:nvPr/>
        </p:nvPicPr>
        <p:blipFill>
          <a:blip r:embed="rId14"/>
          <a:stretch>
            <a:fillRect/>
          </a:stretch>
        </p:blipFill>
        <p:spPr>
          <a:xfrm>
            <a:off x="4317407" y="2413697"/>
            <a:ext cx="4240499" cy="2627756"/>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g13e658d7bb8_0_32"/>
          <p:cNvSpPr txBox="1"/>
          <p:nvPr/>
        </p:nvSpPr>
        <p:spPr>
          <a:xfrm>
            <a:off x="307512" y="174895"/>
            <a:ext cx="4509300" cy="831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IE" sz="2400" b="1" u="sng">
                <a:solidFill>
                  <a:schemeClr val="dk1"/>
                </a:solidFill>
                <a:latin typeface="Calibri"/>
                <a:ea typeface="Calibri"/>
                <a:cs typeface="Calibri"/>
                <a:sym typeface="Calibri"/>
              </a:rPr>
              <a:t>Integration across the curriculum - a few more suggestions</a:t>
            </a:r>
            <a:endParaRPr sz="2400" b="1" i="0" u="sng" strike="noStrike" cap="none">
              <a:solidFill>
                <a:schemeClr val="dk1"/>
              </a:solidFill>
              <a:latin typeface="Calibri"/>
              <a:ea typeface="Calibri"/>
              <a:cs typeface="Calibri"/>
              <a:sym typeface="Calibri"/>
            </a:endParaRPr>
          </a:p>
        </p:txBody>
      </p:sp>
      <p:sp>
        <p:nvSpPr>
          <p:cNvPr id="161" name="Google Shape;161;g13e658d7bb8_0_32"/>
          <p:cNvSpPr txBox="1"/>
          <p:nvPr/>
        </p:nvSpPr>
        <p:spPr>
          <a:xfrm>
            <a:off x="441900" y="1245900"/>
            <a:ext cx="4240500" cy="2893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IE" sz="1800" u="sng">
                <a:solidFill>
                  <a:schemeClr val="hlink"/>
                </a:solidFill>
                <a:latin typeface="Calibri"/>
                <a:ea typeface="Calibri"/>
                <a:cs typeface="Calibri"/>
                <a:sym typeface="Calibri"/>
                <a:hlinkClick r:id="rId3"/>
              </a:rPr>
              <a:t>Sea School Stories,</a:t>
            </a:r>
            <a:r>
              <a:rPr lang="en-IE" sz="1800">
                <a:latin typeface="Calibri"/>
                <a:ea typeface="Calibri"/>
                <a:cs typeface="Calibri"/>
                <a:sym typeface="Calibri"/>
              </a:rPr>
              <a:t> by Natalie Pritchard</a:t>
            </a:r>
            <a:endParaRPr sz="1800">
              <a:latin typeface="Calibri"/>
              <a:ea typeface="Calibri"/>
              <a:cs typeface="Calibri"/>
              <a:sym typeface="Calibri"/>
            </a:endParaRPr>
          </a:p>
          <a:p>
            <a:pPr marL="0" lvl="0" indent="0" algn="l" rtl="0">
              <a:spcBef>
                <a:spcPts val="0"/>
              </a:spcBef>
              <a:spcAft>
                <a:spcPts val="0"/>
              </a:spcAft>
              <a:buNone/>
            </a:pPr>
            <a:endParaRPr sz="1800">
              <a:latin typeface="Calibri"/>
              <a:ea typeface="Calibri"/>
              <a:cs typeface="Calibri"/>
              <a:sym typeface="Calibri"/>
            </a:endParaRPr>
          </a:p>
          <a:p>
            <a:pPr marL="0" lvl="0" indent="0" algn="l" rtl="0">
              <a:spcBef>
                <a:spcPts val="0"/>
              </a:spcBef>
              <a:spcAft>
                <a:spcPts val="0"/>
              </a:spcAft>
              <a:buNone/>
            </a:pPr>
            <a:r>
              <a:rPr lang="en-IE" sz="1800">
                <a:latin typeface="Calibri"/>
                <a:ea typeface="Calibri"/>
                <a:cs typeface="Calibri"/>
                <a:sym typeface="Calibri"/>
              </a:rPr>
              <a:t>Stories about sea creatures (SPHE focus) along with a dance, the </a:t>
            </a:r>
            <a:r>
              <a:rPr lang="en-IE" sz="1800" u="sng">
                <a:solidFill>
                  <a:schemeClr val="hlink"/>
                </a:solidFill>
                <a:latin typeface="Calibri"/>
                <a:ea typeface="Calibri"/>
                <a:cs typeface="Calibri"/>
                <a:sym typeface="Calibri"/>
                <a:hlinkClick r:id="rId4"/>
              </a:rPr>
              <a:t>Sea School Shuffle </a:t>
            </a:r>
            <a:r>
              <a:rPr lang="en-IE" sz="1800">
                <a:latin typeface="Calibri"/>
                <a:ea typeface="Calibri"/>
                <a:cs typeface="Calibri"/>
                <a:sym typeface="Calibri"/>
              </a:rPr>
              <a:t>(PE)</a:t>
            </a:r>
            <a:endParaRPr sz="1800">
              <a:latin typeface="Calibri"/>
              <a:ea typeface="Calibri"/>
              <a:cs typeface="Calibri"/>
              <a:sym typeface="Calibri"/>
            </a:endParaRPr>
          </a:p>
          <a:p>
            <a:pPr marL="0" lvl="0" indent="0" algn="l" rtl="0">
              <a:spcBef>
                <a:spcPts val="0"/>
              </a:spcBef>
              <a:spcAft>
                <a:spcPts val="0"/>
              </a:spcAft>
              <a:buNone/>
            </a:pPr>
            <a:endParaRPr sz="1800">
              <a:latin typeface="Calibri"/>
              <a:ea typeface="Calibri"/>
              <a:cs typeface="Calibri"/>
              <a:sym typeface="Calibri"/>
            </a:endParaRPr>
          </a:p>
          <a:p>
            <a:pPr marL="0" lvl="0" indent="0" algn="l" rtl="0">
              <a:spcBef>
                <a:spcPts val="0"/>
              </a:spcBef>
              <a:spcAft>
                <a:spcPts val="0"/>
              </a:spcAft>
              <a:buNone/>
            </a:pPr>
            <a:r>
              <a:rPr lang="en-IE" sz="1800">
                <a:latin typeface="Calibri"/>
                <a:ea typeface="Calibri"/>
                <a:cs typeface="Calibri"/>
                <a:sym typeface="Calibri"/>
              </a:rPr>
              <a:t>During Lockdown she did virtual school visits, which may be a possibility for your class/school.</a:t>
            </a:r>
            <a:endParaRPr sz="1800">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p:txBody>
      </p:sp>
      <p:pic>
        <p:nvPicPr>
          <p:cNvPr id="3" name="Picture 2" descr="A picture containing background pattern&#10;&#10;Description automatically generated">
            <a:extLst>
              <a:ext uri="{FF2B5EF4-FFF2-40B4-BE49-F238E27FC236}">
                <a16:creationId xmlns:a16="http://schemas.microsoft.com/office/drawing/2014/main" id="{B1EA0DEB-5E6C-7B43-B8CA-D29DE1368860}"/>
              </a:ext>
            </a:extLst>
          </p:cNvPr>
          <p:cNvPicPr>
            <a:picLocks noChangeAspect="1"/>
          </p:cNvPicPr>
          <p:nvPr/>
        </p:nvPicPr>
        <p:blipFill>
          <a:blip r:embed="rId5"/>
          <a:stretch>
            <a:fillRect/>
          </a:stretch>
        </p:blipFill>
        <p:spPr>
          <a:xfrm>
            <a:off x="4816800" y="222996"/>
            <a:ext cx="3885300" cy="240764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
          <p:cNvSpPr txBox="1"/>
          <p:nvPr/>
        </p:nvSpPr>
        <p:spPr>
          <a:xfrm>
            <a:off x="264375" y="5260150"/>
            <a:ext cx="5136300" cy="14469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400"/>
              <a:buFont typeface="Arial"/>
              <a:buNone/>
            </a:pPr>
            <a:r>
              <a:rPr lang="en-IE" sz="4400" b="1" i="0" u="none" strike="noStrike" cap="none">
                <a:solidFill>
                  <a:schemeClr val="dk1"/>
                </a:solidFill>
                <a:latin typeface="Calibri"/>
                <a:ea typeface="Calibri"/>
                <a:cs typeface="Calibri"/>
                <a:sym typeface="Calibri"/>
              </a:rPr>
              <a:t>Maths Week Ireland 202</a:t>
            </a:r>
            <a:r>
              <a:rPr lang="en-IE" sz="4400" b="1">
                <a:solidFill>
                  <a:schemeClr val="dk1"/>
                </a:solidFill>
                <a:latin typeface="Calibri"/>
                <a:ea typeface="Calibri"/>
                <a:cs typeface="Calibri"/>
                <a:sym typeface="Calibri"/>
              </a:rPr>
              <a:t>2</a:t>
            </a:r>
            <a:endParaRPr sz="4400" b="1" i="0" u="none" strike="noStrike" cap="none">
              <a:solidFill>
                <a:schemeClr val="dk1"/>
              </a:solidFill>
              <a:latin typeface="Calibri"/>
              <a:ea typeface="Calibri"/>
              <a:cs typeface="Calibri"/>
              <a:sym typeface="Calibri"/>
            </a:endParaRPr>
          </a:p>
        </p:txBody>
      </p:sp>
      <p:sp>
        <p:nvSpPr>
          <p:cNvPr id="92" name="Google Shape;92;p1"/>
          <p:cNvSpPr txBox="1"/>
          <p:nvPr/>
        </p:nvSpPr>
        <p:spPr>
          <a:xfrm>
            <a:off x="392906" y="4942260"/>
            <a:ext cx="16860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3" name="Google Shape;93;p1"/>
          <p:cNvSpPr txBox="1"/>
          <p:nvPr/>
        </p:nvSpPr>
        <p:spPr>
          <a:xfrm>
            <a:off x="5320650" y="5290900"/>
            <a:ext cx="3664800" cy="13854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IE" sz="1400" b="0" i="0" u="none" strike="noStrike" cap="none">
                <a:solidFill>
                  <a:schemeClr val="dk1"/>
                </a:solidFill>
                <a:latin typeface="Calibri"/>
                <a:ea typeface="Calibri"/>
                <a:cs typeface="Calibri"/>
                <a:sym typeface="Calibri"/>
              </a:rPr>
              <a:t>NOTE: As the teacher you know your pupils best. Suggestions can be adapted to suit older or younger children, EAL learners,  pupils of differing abilities and interests, group sizes etc.</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IE" sz="1400" b="0" i="0" u="none" strike="noStrike" cap="none">
                <a:solidFill>
                  <a:schemeClr val="dk1"/>
                </a:solidFill>
                <a:latin typeface="Calibri"/>
                <a:ea typeface="Calibri"/>
                <a:cs typeface="Calibri"/>
                <a:sym typeface="Calibri"/>
              </a:rPr>
              <a:t>The suggestions may be useful for volunteers working with small groups.</a:t>
            </a:r>
            <a:endParaRPr sz="1400" b="0" i="0" u="none" strike="noStrike" cap="none">
              <a:solidFill>
                <a:schemeClr val="dk1"/>
              </a:solidFill>
              <a:latin typeface="Calibri"/>
              <a:ea typeface="Calibri"/>
              <a:cs typeface="Calibri"/>
              <a:sym typeface="Calibri"/>
            </a:endParaRPr>
          </a:p>
        </p:txBody>
      </p:sp>
      <p:pic>
        <p:nvPicPr>
          <p:cNvPr id="3" name="Picture 2" descr="A picture containing background pattern&#10;&#10;Description automatically generated">
            <a:extLst>
              <a:ext uri="{FF2B5EF4-FFF2-40B4-BE49-F238E27FC236}">
                <a16:creationId xmlns:a16="http://schemas.microsoft.com/office/drawing/2014/main" id="{377CE9B5-3B36-8A40-ACF9-094211FA9DDE}"/>
              </a:ext>
            </a:extLst>
          </p:cNvPr>
          <p:cNvPicPr>
            <a:picLocks noChangeAspect="1"/>
          </p:cNvPicPr>
          <p:nvPr/>
        </p:nvPicPr>
        <p:blipFill>
          <a:blip r:embed="rId3"/>
          <a:stretch>
            <a:fillRect/>
          </a:stretch>
        </p:blipFill>
        <p:spPr>
          <a:xfrm>
            <a:off x="474367" y="150950"/>
            <a:ext cx="8195266" cy="507845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2"/>
          <p:cNvSpPr txBox="1"/>
          <p:nvPr/>
        </p:nvSpPr>
        <p:spPr>
          <a:xfrm>
            <a:off x="207144" y="94912"/>
            <a:ext cx="8729700" cy="561688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IE" sz="2000" b="1" i="0" u="sng" strike="noStrike" cap="none" dirty="0">
                <a:solidFill>
                  <a:schemeClr val="dk1"/>
                </a:solidFill>
                <a:latin typeface="Calibri"/>
                <a:ea typeface="Calibri"/>
                <a:cs typeface="Calibri"/>
                <a:sym typeface="Calibri"/>
              </a:rPr>
              <a:t>Introduction</a:t>
            </a:r>
            <a:endParaRPr lang="en-IE" sz="2000" b="1" i="0" u="sng" strike="noStrike" cap="none" dirty="0">
              <a:solidFill>
                <a:schemeClr val="dk1"/>
              </a:solidFill>
              <a:latin typeface="Calibri"/>
              <a:ea typeface="Arial"/>
              <a:cs typeface="Calibri"/>
              <a:sym typeface="Calibri"/>
            </a:endParaRPr>
          </a:p>
          <a:p>
            <a:pPr marL="0" marR="0" lvl="0" indent="0" algn="l" rtl="0">
              <a:lnSpc>
                <a:spcPct val="100000"/>
              </a:lnSpc>
              <a:spcBef>
                <a:spcPts val="0"/>
              </a:spcBef>
              <a:spcAft>
                <a:spcPts val="0"/>
              </a:spcAft>
              <a:buClr>
                <a:srgbClr val="000000"/>
              </a:buClr>
              <a:buSzPts val="2000"/>
              <a:buFont typeface="Arial"/>
              <a:buNone/>
            </a:pPr>
            <a:r>
              <a:rPr lang="en-IE" sz="2000" b="1" u="sng" dirty="0">
                <a:solidFill>
                  <a:schemeClr val="dk1"/>
                </a:solidFill>
                <a:latin typeface="Calibri"/>
                <a:cs typeface="Calibri"/>
                <a:sym typeface="Calibri"/>
              </a:rPr>
              <a:t>Materials needed: counters, maths week posters, pencils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n-IE" sz="1000" b="0" i="1" u="none" strike="noStrike" cap="none" dirty="0">
                <a:solidFill>
                  <a:schemeClr val="dk1"/>
                </a:solidFill>
                <a:latin typeface="Calibri"/>
                <a:ea typeface="Calibri"/>
                <a:cs typeface="Calibri"/>
                <a:sym typeface="Calibri"/>
              </a:rPr>
              <a:t>(Although listed as Introduction, these can be used again and again to develop and practise skills)</a:t>
            </a:r>
            <a:endParaRPr sz="1400" b="0" i="0" u="none" strike="noStrike" cap="none" dirty="0">
              <a:solidFill>
                <a:srgbClr val="000000"/>
              </a:solidFill>
              <a:latin typeface="Arial"/>
              <a:ea typeface="Arial"/>
              <a:cs typeface="Arial"/>
              <a:sym typeface="Arial"/>
            </a:endParaRPr>
          </a:p>
          <a:p>
            <a:pPr marL="285750" marR="0" lvl="0" indent="-273050" algn="l" rtl="0">
              <a:lnSpc>
                <a:spcPct val="100000"/>
              </a:lnSpc>
              <a:spcBef>
                <a:spcPts val="0"/>
              </a:spcBef>
              <a:spcAft>
                <a:spcPts val="0"/>
              </a:spcAft>
              <a:buClr>
                <a:schemeClr val="dk1"/>
              </a:buClr>
              <a:buSzPts val="1600"/>
              <a:buFont typeface="Calibri"/>
              <a:buChar char="-"/>
            </a:pPr>
            <a:r>
              <a:rPr lang="en-IE" sz="1500" b="0" i="0" u="none" strike="noStrike" cap="none" dirty="0">
                <a:solidFill>
                  <a:schemeClr val="dk1"/>
                </a:solidFill>
                <a:latin typeface="Calibri"/>
                <a:ea typeface="Calibri"/>
                <a:cs typeface="Calibri"/>
                <a:sym typeface="Calibri"/>
              </a:rPr>
              <a:t>Let’s have a look at the poster and think about what we see</a:t>
            </a:r>
            <a:endParaRPr sz="1500" b="0" i="0" u="none" strike="noStrike" cap="none" dirty="0">
              <a:solidFill>
                <a:srgbClr val="000000"/>
              </a:solidFill>
              <a:latin typeface="Arial"/>
              <a:ea typeface="Arial"/>
              <a:cs typeface="Arial"/>
              <a:sym typeface="Arial"/>
            </a:endParaRPr>
          </a:p>
          <a:p>
            <a:pPr marL="285750" marR="0" lvl="0" indent="-273050" algn="l" rtl="0">
              <a:lnSpc>
                <a:spcPct val="100000"/>
              </a:lnSpc>
              <a:spcBef>
                <a:spcPts val="0"/>
              </a:spcBef>
              <a:spcAft>
                <a:spcPts val="0"/>
              </a:spcAft>
              <a:buClr>
                <a:schemeClr val="dk1"/>
              </a:buClr>
              <a:buSzPts val="1600"/>
              <a:buFont typeface="Calibri"/>
              <a:buChar char="-"/>
            </a:pPr>
            <a:r>
              <a:rPr lang="en-IE" sz="1500" b="0" i="0" u="none" strike="noStrike" cap="none" dirty="0">
                <a:solidFill>
                  <a:schemeClr val="dk1"/>
                </a:solidFill>
                <a:latin typeface="Calibri"/>
                <a:ea typeface="Calibri"/>
                <a:cs typeface="Calibri"/>
                <a:sym typeface="Calibri"/>
              </a:rPr>
              <a:t>Allow 2-3 minutes for children to look at the poster individually. If necessary, remind them ‘Thinking is quiet. First let’s think about what we see, then we’ll share’. </a:t>
            </a:r>
            <a:endParaRPr sz="1500" b="0" i="0" u="none" strike="noStrike" cap="none" dirty="0">
              <a:solidFill>
                <a:srgbClr val="000000"/>
              </a:solidFill>
              <a:latin typeface="Arial"/>
              <a:ea typeface="Arial"/>
              <a:cs typeface="Arial"/>
              <a:sym typeface="Arial"/>
            </a:endParaRPr>
          </a:p>
          <a:p>
            <a:pPr marL="285750" marR="0" lvl="0" indent="-273050" algn="l" rtl="0">
              <a:lnSpc>
                <a:spcPct val="100000"/>
              </a:lnSpc>
              <a:spcBef>
                <a:spcPts val="0"/>
              </a:spcBef>
              <a:spcAft>
                <a:spcPts val="0"/>
              </a:spcAft>
              <a:buClr>
                <a:schemeClr val="dk1"/>
              </a:buClr>
              <a:buSzPts val="1600"/>
              <a:buFont typeface="Calibri"/>
              <a:buChar char="-"/>
            </a:pPr>
            <a:r>
              <a:rPr lang="en-IE" sz="1500" b="0" i="0" u="none" strike="noStrike" cap="none" dirty="0">
                <a:solidFill>
                  <a:schemeClr val="dk1"/>
                </a:solidFill>
                <a:latin typeface="Calibri"/>
                <a:ea typeface="Calibri"/>
                <a:cs typeface="Calibri"/>
                <a:sym typeface="Calibri"/>
              </a:rPr>
              <a:t>In pairs, take turns telling your partner what you see in the picture.  Try not to repeat something your partner has said. </a:t>
            </a:r>
            <a:endParaRPr lang="en-IE" sz="1500" dirty="0">
              <a:ea typeface="Calibri"/>
            </a:endParaRPr>
          </a:p>
          <a:p>
            <a:pPr marL="285750" marR="0" lvl="0" indent="-273050" algn="l" rtl="0">
              <a:lnSpc>
                <a:spcPct val="100000"/>
              </a:lnSpc>
              <a:spcBef>
                <a:spcPts val="0"/>
              </a:spcBef>
              <a:spcAft>
                <a:spcPts val="0"/>
              </a:spcAft>
              <a:buClr>
                <a:schemeClr val="dk1"/>
              </a:buClr>
              <a:buSzPts val="1600"/>
              <a:buFont typeface="Calibri"/>
              <a:buChar char="-"/>
            </a:pPr>
            <a:r>
              <a:rPr lang="en-IE" sz="1500" b="0" i="0" u="none" strike="noStrike" cap="none" dirty="0">
                <a:solidFill>
                  <a:schemeClr val="dk1"/>
                </a:solidFill>
                <a:latin typeface="Calibri"/>
                <a:ea typeface="Calibri"/>
                <a:cs typeface="Calibri"/>
                <a:sym typeface="Calibri"/>
              </a:rPr>
              <a:t>Each time you tell something new that you see, take a counter from the pile in the</a:t>
            </a:r>
            <a:endParaRPr sz="15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r>
              <a:rPr lang="en-IE" sz="1500" dirty="0">
                <a:solidFill>
                  <a:schemeClr val="dk1"/>
                </a:solidFill>
                <a:latin typeface="Calibri"/>
                <a:ea typeface="Calibri"/>
                <a:cs typeface="Calibri"/>
                <a:sym typeface="Calibri"/>
              </a:rPr>
              <a:t>    </a:t>
            </a:r>
            <a:r>
              <a:rPr lang="en-IE" sz="1500" b="0" i="0" u="none" strike="noStrike" cap="none" dirty="0">
                <a:solidFill>
                  <a:schemeClr val="dk1"/>
                </a:solidFill>
                <a:latin typeface="Calibri"/>
                <a:ea typeface="Calibri"/>
                <a:cs typeface="Calibri"/>
                <a:sym typeface="Calibri"/>
              </a:rPr>
              <a:t> </a:t>
            </a:r>
            <a:r>
              <a:rPr lang="en-IE" sz="1500" dirty="0">
                <a:solidFill>
                  <a:schemeClr val="dk1"/>
                </a:solidFill>
                <a:latin typeface="Calibri"/>
                <a:ea typeface="Calibri"/>
                <a:cs typeface="Calibri"/>
                <a:sym typeface="Calibri"/>
              </a:rPr>
              <a:t>c</a:t>
            </a:r>
            <a:r>
              <a:rPr lang="en-IE" sz="1500" b="0" i="0" u="none" strike="noStrike" cap="none" dirty="0">
                <a:solidFill>
                  <a:schemeClr val="dk1"/>
                </a:solidFill>
                <a:latin typeface="Calibri"/>
                <a:ea typeface="Calibri"/>
                <a:cs typeface="Calibri"/>
                <a:sym typeface="Calibri"/>
              </a:rPr>
              <a:t>entre and add it to your (shared) tower.  Each partner uses a different coloured cube. </a:t>
            </a:r>
            <a:r>
              <a:rPr lang="en-IE" sz="1500" dirty="0">
                <a:solidFill>
                  <a:schemeClr val="dk1"/>
                </a:solidFill>
                <a:latin typeface="Calibri"/>
                <a:ea typeface="Calibri"/>
                <a:cs typeface="Calibri"/>
                <a:sym typeface="Calibri"/>
              </a:rPr>
              <a:t>If</a:t>
            </a:r>
            <a:endParaRPr sz="15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r>
              <a:rPr lang="en-IE" sz="1500" dirty="0">
                <a:solidFill>
                  <a:schemeClr val="dk1"/>
                </a:solidFill>
                <a:latin typeface="Calibri"/>
                <a:ea typeface="Calibri"/>
                <a:cs typeface="Calibri"/>
                <a:sym typeface="Calibri"/>
              </a:rPr>
              <a:t>     </a:t>
            </a:r>
            <a:r>
              <a:rPr lang="en-IE" sz="1500" b="0" i="0" u="none" strike="noStrike" cap="none" dirty="0">
                <a:solidFill>
                  <a:schemeClr val="dk1"/>
                </a:solidFill>
                <a:latin typeface="Calibri"/>
                <a:ea typeface="Calibri"/>
                <a:cs typeface="Calibri"/>
                <a:sym typeface="Calibri"/>
              </a:rPr>
              <a:t>you cannot see anything new, say ‘Pass’, and your partner continues. </a:t>
            </a:r>
            <a:endParaRPr sz="1500" b="0" i="0" u="none" strike="noStrike" cap="none" dirty="0">
              <a:solidFill>
                <a:srgbClr val="000000"/>
              </a:solidFill>
              <a:latin typeface="Arial"/>
              <a:ea typeface="Arial"/>
              <a:cs typeface="Arial"/>
              <a:sym typeface="Arial"/>
            </a:endParaRPr>
          </a:p>
          <a:p>
            <a:pPr marL="285750" marR="0" lvl="0" indent="-273050" algn="l" rtl="0">
              <a:lnSpc>
                <a:spcPct val="100000"/>
              </a:lnSpc>
              <a:spcBef>
                <a:spcPts val="0"/>
              </a:spcBef>
              <a:spcAft>
                <a:spcPts val="0"/>
              </a:spcAft>
              <a:buClr>
                <a:schemeClr val="dk1"/>
              </a:buClr>
              <a:buSzPts val="1600"/>
              <a:buFont typeface="Calibri"/>
              <a:buChar char="-"/>
            </a:pPr>
            <a:r>
              <a:rPr lang="en-IE" sz="1500" b="0" i="0" u="none" strike="noStrike" cap="none" dirty="0">
                <a:solidFill>
                  <a:schemeClr val="dk1"/>
                </a:solidFill>
                <a:latin typeface="Calibri"/>
                <a:ea typeface="Calibri"/>
                <a:cs typeface="Calibri"/>
                <a:sym typeface="Calibri"/>
              </a:rPr>
              <a:t>During this time the teacher should try not to prompt by asking questions, but encourage children who are stuck by thinking aloud, ‘I </a:t>
            </a:r>
            <a:r>
              <a:rPr lang="en-IE" sz="1500" dirty="0">
                <a:solidFill>
                  <a:schemeClr val="dk1"/>
                </a:solidFill>
                <a:latin typeface="Calibri"/>
                <a:ea typeface="Calibri"/>
                <a:cs typeface="Calibri"/>
                <a:sym typeface="Calibri"/>
              </a:rPr>
              <a:t>can see something behind the …</a:t>
            </a:r>
            <a:r>
              <a:rPr lang="en-IE" sz="1500" b="0" i="0" u="none" strike="noStrike" cap="none" dirty="0">
                <a:solidFill>
                  <a:schemeClr val="dk1"/>
                </a:solidFill>
                <a:latin typeface="Calibri"/>
                <a:ea typeface="Calibri"/>
                <a:cs typeface="Calibri"/>
                <a:sym typeface="Calibri"/>
              </a:rPr>
              <a:t>’, ‘I see some shapes.’</a:t>
            </a:r>
            <a:endParaRPr sz="1500" b="0" i="0" u="none" strike="noStrike" cap="none" dirty="0">
              <a:solidFill>
                <a:srgbClr val="000000"/>
              </a:solidFill>
              <a:latin typeface="Arial"/>
              <a:ea typeface="Arial"/>
              <a:cs typeface="Arial"/>
              <a:sym typeface="Arial"/>
            </a:endParaRPr>
          </a:p>
          <a:p>
            <a:pPr marL="285750" marR="0" lvl="0" indent="-273050" algn="l" rtl="0">
              <a:lnSpc>
                <a:spcPct val="100000"/>
              </a:lnSpc>
              <a:spcBef>
                <a:spcPts val="0"/>
              </a:spcBef>
              <a:spcAft>
                <a:spcPts val="0"/>
              </a:spcAft>
              <a:buClr>
                <a:schemeClr val="dk1"/>
              </a:buClr>
              <a:buSzPts val="1600"/>
              <a:buFont typeface="Calibri"/>
              <a:buChar char="-"/>
            </a:pPr>
            <a:r>
              <a:rPr lang="en-IE" sz="1500" b="0" i="0" u="none" strike="noStrike" cap="none" dirty="0">
                <a:solidFill>
                  <a:schemeClr val="dk1"/>
                </a:solidFill>
                <a:latin typeface="Calibri"/>
                <a:ea typeface="Calibri"/>
                <a:cs typeface="Calibri"/>
                <a:sym typeface="Calibri"/>
              </a:rPr>
              <a:t>Group all the children with their towers. Comment on the height of each tower, to focus on height (measures) or on how many cubes are in each tower, to focus on numbers. </a:t>
            </a:r>
            <a:endParaRPr sz="1500" b="0" i="0" u="none" strike="noStrike" cap="none" dirty="0">
              <a:solidFill>
                <a:srgbClr val="000000"/>
              </a:solidFill>
              <a:latin typeface="Arial"/>
              <a:ea typeface="Arial"/>
              <a:cs typeface="Arial"/>
              <a:sym typeface="Arial"/>
            </a:endParaRPr>
          </a:p>
          <a:p>
            <a:pPr marL="285750" marR="0" lvl="0" indent="-273050" algn="l" rtl="0">
              <a:lnSpc>
                <a:spcPct val="100000"/>
              </a:lnSpc>
              <a:spcBef>
                <a:spcPts val="0"/>
              </a:spcBef>
              <a:spcAft>
                <a:spcPts val="0"/>
              </a:spcAft>
              <a:buClr>
                <a:schemeClr val="dk1"/>
              </a:buClr>
              <a:buSzPts val="1600"/>
              <a:buFont typeface="Calibri"/>
              <a:buChar char="-"/>
            </a:pPr>
            <a:r>
              <a:rPr lang="en-IE" sz="1500" b="0" i="0" u="none" strike="noStrike" cap="none" dirty="0">
                <a:solidFill>
                  <a:schemeClr val="dk1"/>
                </a:solidFill>
                <a:latin typeface="Calibri"/>
                <a:ea typeface="Calibri"/>
                <a:cs typeface="Calibri"/>
                <a:sym typeface="Calibri"/>
              </a:rPr>
              <a:t>Ask each pair in turn to tell one thing they saw.  Acknowledge any others who saw/listed the same item.</a:t>
            </a:r>
          </a:p>
          <a:p>
            <a:pPr marL="285750" marR="0" lvl="0" indent="-273050" algn="l" rtl="0">
              <a:lnSpc>
                <a:spcPct val="100000"/>
              </a:lnSpc>
              <a:spcBef>
                <a:spcPts val="0"/>
              </a:spcBef>
              <a:spcAft>
                <a:spcPts val="0"/>
              </a:spcAft>
              <a:buClr>
                <a:schemeClr val="dk1"/>
              </a:buClr>
              <a:buSzPts val="1600"/>
              <a:buFont typeface="Calibri"/>
              <a:buChar char="-"/>
            </a:pPr>
            <a:r>
              <a:rPr lang="en-IE" sz="1500" b="0" i="0" u="none" strike="noStrike" cap="none" dirty="0">
                <a:solidFill>
                  <a:schemeClr val="dk1"/>
                </a:solidFill>
                <a:latin typeface="Calibri"/>
                <a:ea typeface="Calibri"/>
                <a:cs typeface="Calibri"/>
                <a:sym typeface="Calibri"/>
              </a:rPr>
              <a:t>As a child names one item, he/she takes one cube off the tower and returns it to the centre pile. Each pair who saw/mentioned the same thing does the same.  Continue until all towers have been depleted. </a:t>
            </a:r>
            <a:endParaRPr sz="1500" b="0" i="0" u="none" strike="noStrike" cap="none" dirty="0">
              <a:solidFill>
                <a:srgbClr val="000000"/>
              </a:solidFill>
              <a:latin typeface="Arial"/>
              <a:ea typeface="Arial"/>
              <a:cs typeface="Arial"/>
              <a:sym typeface="Arial"/>
            </a:endParaRPr>
          </a:p>
          <a:p>
            <a:pPr marL="285750" marR="0" lvl="0" indent="-273050" algn="l" rtl="0">
              <a:lnSpc>
                <a:spcPct val="100000"/>
              </a:lnSpc>
              <a:spcBef>
                <a:spcPts val="0"/>
              </a:spcBef>
              <a:spcAft>
                <a:spcPts val="0"/>
              </a:spcAft>
              <a:buClr>
                <a:schemeClr val="dk1"/>
              </a:buClr>
              <a:buSzPts val="1600"/>
              <a:buFont typeface="Calibri"/>
              <a:buChar char="-"/>
            </a:pPr>
            <a:r>
              <a:rPr lang="en-IE" sz="1500" b="0" i="0" u="none" strike="noStrike" cap="none" dirty="0">
                <a:solidFill>
                  <a:schemeClr val="dk1"/>
                </a:solidFill>
                <a:latin typeface="Calibri"/>
                <a:ea typeface="Calibri"/>
                <a:cs typeface="Calibri"/>
                <a:sym typeface="Calibri"/>
              </a:rPr>
              <a:t>At a later stage First Class children, if reasonably proficient writers, might be asked to list what they see in writing, either individually or as pairs, with each partner using a different coloured pencil. </a:t>
            </a:r>
            <a:endParaRPr sz="1500" b="0" i="0" u="none" strike="noStrike" cap="none" dirty="0">
              <a:solidFill>
                <a:srgbClr val="000000"/>
              </a:solidFill>
              <a:latin typeface="Arial"/>
              <a:ea typeface="Arial"/>
              <a:cs typeface="Arial"/>
              <a:sym typeface="Arial"/>
            </a:endParaRPr>
          </a:p>
          <a:p>
            <a:pPr marL="285750" marR="0" lvl="0" indent="-171450" algn="l" rtl="0">
              <a:lnSpc>
                <a:spcPct val="100000"/>
              </a:lnSpc>
              <a:spcBef>
                <a:spcPts val="0"/>
              </a:spcBef>
              <a:spcAft>
                <a:spcPts val="0"/>
              </a:spcAft>
              <a:buClr>
                <a:schemeClr val="dk1"/>
              </a:buClr>
              <a:buSzPts val="1800"/>
              <a:buFont typeface="Calibri"/>
              <a:buNone/>
            </a:pPr>
            <a:endParaRPr sz="1800" b="0" i="0" u="none" strike="noStrike" cap="none" dirty="0">
              <a:solidFill>
                <a:schemeClr val="dk1"/>
              </a:solidFill>
              <a:latin typeface="Calibri"/>
              <a:ea typeface="Calibri"/>
              <a:cs typeface="Calibri"/>
              <a:sym typeface="Calibri"/>
            </a:endParaRPr>
          </a:p>
          <a:p>
            <a:pPr marL="285750" marR="0" lvl="0" indent="-171450" algn="l" rtl="0">
              <a:lnSpc>
                <a:spcPct val="100000"/>
              </a:lnSpc>
              <a:spcBef>
                <a:spcPts val="0"/>
              </a:spcBef>
              <a:spcAft>
                <a:spcPts val="0"/>
              </a:spcAft>
              <a:buClr>
                <a:schemeClr val="dk1"/>
              </a:buClr>
              <a:buSzPts val="1800"/>
              <a:buFont typeface="Calibri"/>
              <a:buNone/>
            </a:pPr>
            <a:endParaRPr sz="1800" b="0" i="0" u="none" strike="noStrike" cap="none" dirty="0">
              <a:solidFill>
                <a:schemeClr val="dk1"/>
              </a:solidFill>
              <a:latin typeface="Calibri"/>
              <a:ea typeface="Calibri"/>
              <a:cs typeface="Calibri"/>
              <a:sym typeface="Calibri"/>
            </a:endParaRPr>
          </a:p>
          <a:p>
            <a:pPr marL="285750" marR="0" lvl="0" indent="-171450" algn="l" rtl="0">
              <a:lnSpc>
                <a:spcPct val="100000"/>
              </a:lnSpc>
              <a:spcBef>
                <a:spcPts val="0"/>
              </a:spcBef>
              <a:spcAft>
                <a:spcPts val="0"/>
              </a:spcAft>
              <a:buClr>
                <a:schemeClr val="dk1"/>
              </a:buClr>
              <a:buSzPts val="1800"/>
              <a:buFont typeface="Calibri"/>
              <a:buNone/>
            </a:pPr>
            <a:endParaRPr sz="1800" b="0" i="0" u="none" strike="noStrike" cap="none" dirty="0">
              <a:solidFill>
                <a:schemeClr val="dk1"/>
              </a:solidFill>
              <a:latin typeface="Calibri"/>
              <a:ea typeface="Calibri"/>
              <a:cs typeface="Calibri"/>
              <a:sym typeface="Calibri"/>
            </a:endParaRPr>
          </a:p>
        </p:txBody>
      </p:sp>
      <p:sp>
        <p:nvSpPr>
          <p:cNvPr id="100" name="Google Shape;100;p2"/>
          <p:cNvSpPr txBox="1"/>
          <p:nvPr/>
        </p:nvSpPr>
        <p:spPr>
          <a:xfrm>
            <a:off x="371475" y="4977488"/>
            <a:ext cx="5526300" cy="1785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IE" sz="1000" b="0" i="0" u="none" strike="noStrike" cap="none" dirty="0">
                <a:solidFill>
                  <a:schemeClr val="dk1"/>
                </a:solidFill>
                <a:latin typeface="Calibri"/>
                <a:ea typeface="Calibri"/>
                <a:cs typeface="Calibri"/>
                <a:sym typeface="Calibri"/>
              </a:rPr>
              <a:t>Some learning points (impossible to list them all!)</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000"/>
              <a:buFont typeface="Calibri"/>
              <a:buChar char="-"/>
            </a:pPr>
            <a:r>
              <a:rPr lang="en-IE" sz="1000" b="0" i="0" u="none" strike="noStrike" cap="none" dirty="0">
                <a:solidFill>
                  <a:schemeClr val="dk1"/>
                </a:solidFill>
                <a:latin typeface="Calibri"/>
                <a:ea typeface="Calibri"/>
                <a:cs typeface="Calibri"/>
                <a:sym typeface="Calibri"/>
              </a:rPr>
              <a:t>Vocabulary development</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000"/>
              <a:buFont typeface="Calibri"/>
              <a:buChar char="-"/>
            </a:pPr>
            <a:r>
              <a:rPr lang="en-IE" sz="1000" b="0" i="0" u="none" strike="noStrike" cap="none" dirty="0">
                <a:solidFill>
                  <a:schemeClr val="dk1"/>
                </a:solidFill>
                <a:latin typeface="Calibri"/>
                <a:ea typeface="Calibri"/>
                <a:cs typeface="Calibri"/>
                <a:sym typeface="Calibri"/>
              </a:rPr>
              <a:t>Sentence structure – encourage the use of the sentence stem ‘I see ……’</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000"/>
              <a:buFont typeface="Calibri"/>
              <a:buChar char="-"/>
            </a:pPr>
            <a:r>
              <a:rPr lang="en-IE" sz="1000" b="0" i="0" u="none" strike="noStrike" cap="none" dirty="0">
                <a:solidFill>
                  <a:schemeClr val="dk1"/>
                </a:solidFill>
                <a:latin typeface="Calibri"/>
                <a:ea typeface="Calibri"/>
                <a:cs typeface="Calibri"/>
                <a:sym typeface="Calibri"/>
              </a:rPr>
              <a:t>Thinking skills (EG The first time a child may say ‘I see numbers’ but on subsequent occasions may decide to say ‘I see number 1/ I see number 2 etc or ‘I see odd numbers / I see even numbers) </a:t>
            </a:r>
            <a:r>
              <a:rPr lang="en-IE" sz="1000" b="0" i="0" u="none" strike="noStrike" cap="none" dirty="0">
                <a:solidFill>
                  <a:srgbClr val="FF0000"/>
                </a:solidFill>
                <a:latin typeface="Calibri"/>
                <a:ea typeface="Calibri"/>
                <a:cs typeface="Calibri"/>
                <a:sym typeface="Calibri"/>
              </a:rPr>
              <a:t>- if you add in numbers somewhere, </a:t>
            </a:r>
            <a:r>
              <a:rPr lang="en-IE" sz="1000" b="0" i="0" u="none" strike="noStrike" cap="none" dirty="0" err="1">
                <a:solidFill>
                  <a:srgbClr val="FF0000"/>
                </a:solidFill>
                <a:latin typeface="Calibri"/>
                <a:ea typeface="Calibri"/>
                <a:cs typeface="Calibri"/>
                <a:sym typeface="Calibri"/>
              </a:rPr>
              <a:t>eg</a:t>
            </a:r>
            <a:r>
              <a:rPr lang="en-IE" sz="1000" b="0" i="0" u="none" strike="noStrike" cap="none" dirty="0">
                <a:solidFill>
                  <a:srgbClr val="FF0000"/>
                </a:solidFill>
                <a:latin typeface="Calibri"/>
                <a:ea typeface="Calibri"/>
                <a:cs typeface="Calibri"/>
                <a:sym typeface="Calibri"/>
              </a:rPr>
              <a:t> on a beaded necklace falling out of the treasure chest.</a:t>
            </a:r>
            <a:endParaRPr sz="1400" b="0" i="0" u="none" strike="noStrike" cap="none" dirty="0">
              <a:solidFill>
                <a:srgbClr val="FF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000"/>
              <a:buFont typeface="Calibri"/>
              <a:buChar char="-"/>
            </a:pPr>
            <a:r>
              <a:rPr lang="en-IE" sz="1000" b="0" i="0" u="none" strike="noStrike" cap="none" dirty="0">
                <a:solidFill>
                  <a:schemeClr val="dk1"/>
                </a:solidFill>
                <a:latin typeface="Calibri"/>
                <a:ea typeface="Calibri"/>
                <a:cs typeface="Calibri"/>
                <a:sym typeface="Calibri"/>
              </a:rPr>
              <a:t>Observation, attention to detail</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000"/>
              <a:buFont typeface="Calibri"/>
              <a:buChar char="-"/>
            </a:pPr>
            <a:r>
              <a:rPr lang="en-IE" sz="1000" b="0" i="0" u="none" strike="noStrike" cap="none" dirty="0">
                <a:solidFill>
                  <a:schemeClr val="dk1"/>
                </a:solidFill>
                <a:latin typeface="Calibri"/>
                <a:ea typeface="Calibri"/>
                <a:cs typeface="Calibri"/>
                <a:sym typeface="Calibri"/>
              </a:rPr>
              <a:t>Turn taking</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000"/>
              <a:buFont typeface="Calibri"/>
              <a:buChar char="-"/>
            </a:pPr>
            <a:r>
              <a:rPr lang="en-IE" sz="1000" b="0" i="0" u="none" strike="noStrike" cap="none" dirty="0">
                <a:solidFill>
                  <a:schemeClr val="dk1"/>
                </a:solidFill>
                <a:latin typeface="Calibri"/>
                <a:ea typeface="Calibri"/>
                <a:cs typeface="Calibri"/>
                <a:sym typeface="Calibri"/>
              </a:rPr>
              <a:t>Patterning </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000"/>
              <a:buFont typeface="Calibri"/>
              <a:buChar char="-"/>
            </a:pPr>
            <a:r>
              <a:rPr lang="en-IE" sz="1000" b="0" i="0" u="none" strike="noStrike" cap="none" dirty="0">
                <a:solidFill>
                  <a:schemeClr val="dk1"/>
                </a:solidFill>
                <a:latin typeface="Calibri"/>
                <a:ea typeface="Calibri"/>
                <a:cs typeface="Calibri"/>
                <a:sym typeface="Calibri"/>
              </a:rPr>
              <a:t>Listening skills (as you listen to each other and then the whole group retell what they saw)</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000"/>
              <a:buFont typeface="Calibri"/>
              <a:buChar char="-"/>
            </a:pPr>
            <a:r>
              <a:rPr lang="en-IE" sz="1000" b="0" i="0" u="none" strike="noStrike" cap="none" dirty="0">
                <a:solidFill>
                  <a:schemeClr val="dk1"/>
                </a:solidFill>
                <a:latin typeface="Calibri"/>
                <a:ea typeface="Calibri"/>
                <a:cs typeface="Calibri"/>
                <a:sym typeface="Calibri"/>
              </a:rPr>
              <a:t>Memory (as you recall what has been said so as not to repeat)</a:t>
            </a:r>
            <a:endParaRPr sz="1400" b="0" i="0" u="none" strike="noStrike" cap="none" dirty="0">
              <a:solidFill>
                <a:srgbClr val="000000"/>
              </a:solidFill>
              <a:latin typeface="Arial"/>
              <a:ea typeface="Arial"/>
              <a:cs typeface="Arial"/>
              <a:sym typeface="Arial"/>
            </a:endParaRPr>
          </a:p>
        </p:txBody>
      </p:sp>
      <p:pic>
        <p:nvPicPr>
          <p:cNvPr id="3" name="Picture 2" descr="A picture containing background pattern&#10;&#10;Description automatically generated">
            <a:extLst>
              <a:ext uri="{FF2B5EF4-FFF2-40B4-BE49-F238E27FC236}">
                <a16:creationId xmlns:a16="http://schemas.microsoft.com/office/drawing/2014/main" id="{9C33DA96-6C65-C349-93F2-07DA87ABEBC5}"/>
              </a:ext>
            </a:extLst>
          </p:cNvPr>
          <p:cNvPicPr>
            <a:picLocks noChangeAspect="1"/>
          </p:cNvPicPr>
          <p:nvPr/>
        </p:nvPicPr>
        <p:blipFill>
          <a:blip r:embed="rId3"/>
          <a:stretch>
            <a:fillRect/>
          </a:stretch>
        </p:blipFill>
        <p:spPr>
          <a:xfrm>
            <a:off x="6504906" y="5167688"/>
            <a:ext cx="2267619" cy="14052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3"/>
          <p:cNvSpPr txBox="1"/>
          <p:nvPr/>
        </p:nvSpPr>
        <p:spPr>
          <a:xfrm>
            <a:off x="469726" y="270567"/>
            <a:ext cx="4424700" cy="1015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IE" sz="2400" b="1" i="0" u="sng" strike="noStrike" cap="none">
                <a:solidFill>
                  <a:schemeClr val="dk1"/>
                </a:solidFill>
                <a:latin typeface="Calibri"/>
                <a:ea typeface="Calibri"/>
                <a:cs typeface="Calibri"/>
                <a:sym typeface="Calibri"/>
              </a:rPr>
              <a:t>Number</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7" name="Google Shape;107;p3"/>
          <p:cNvSpPr txBox="1"/>
          <p:nvPr/>
        </p:nvSpPr>
        <p:spPr>
          <a:xfrm>
            <a:off x="378630" y="971550"/>
            <a:ext cx="8319600" cy="726348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IE" sz="2000" b="1" i="0" u="none" strike="noStrike" cap="none" dirty="0">
                <a:solidFill>
                  <a:schemeClr val="dk1"/>
                </a:solidFill>
                <a:latin typeface="Calibri"/>
                <a:ea typeface="Calibri"/>
                <a:cs typeface="Calibri"/>
                <a:sym typeface="Calibri"/>
              </a:rPr>
              <a:t>Look carefully at the poster</a:t>
            </a:r>
            <a:endParaRPr sz="1400" b="0" i="0" u="none" strike="noStrike" cap="none" dirty="0">
              <a:solidFill>
                <a:srgbClr val="000000"/>
              </a:solidFill>
              <a:latin typeface="Arial"/>
              <a:ea typeface="Arial"/>
              <a:cs typeface="Arial"/>
              <a:sym typeface="Arial"/>
            </a:endParaRPr>
          </a:p>
          <a:p>
            <a:pPr marL="285750" marR="0" lvl="0" indent="-171450" algn="l" rtl="0">
              <a:lnSpc>
                <a:spcPct val="100000"/>
              </a:lnSpc>
              <a:spcBef>
                <a:spcPts val="0"/>
              </a:spcBef>
              <a:spcAft>
                <a:spcPts val="0"/>
              </a:spcAft>
              <a:buClr>
                <a:schemeClr val="dk1"/>
              </a:buClr>
              <a:buSzPts val="1800"/>
              <a:buFont typeface="Calibri"/>
              <a:buNone/>
            </a:pPr>
            <a:endParaRPr sz="1800" b="0" i="0" u="none" strike="noStrike" cap="none"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Calibri"/>
              <a:buChar char="-"/>
            </a:pPr>
            <a:r>
              <a:rPr lang="en-IE" sz="1800" b="0" i="0" u="none" strike="noStrike" cap="none" dirty="0">
                <a:solidFill>
                  <a:schemeClr val="dk1"/>
                </a:solidFill>
                <a:latin typeface="Calibri"/>
                <a:ea typeface="Calibri"/>
                <a:cs typeface="Calibri"/>
                <a:sym typeface="Calibri"/>
              </a:rPr>
              <a:t>Can you see these items? How many of each can you see?</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Calibri"/>
              <a:buChar char="-"/>
            </a:pPr>
            <a:r>
              <a:rPr lang="en-IE" sz="1800" dirty="0">
                <a:solidFill>
                  <a:schemeClr val="dk1"/>
                </a:solidFill>
                <a:latin typeface="Calibri"/>
                <a:ea typeface="Calibri"/>
                <a:cs typeface="Calibri"/>
                <a:sym typeface="Calibri"/>
              </a:rPr>
              <a:t>Octopus</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Calibri"/>
              <a:buChar char="-"/>
            </a:pPr>
            <a:r>
              <a:rPr lang="en-IE" sz="1800" dirty="0">
                <a:solidFill>
                  <a:schemeClr val="dk1"/>
                </a:solidFill>
                <a:latin typeface="Calibri"/>
                <a:ea typeface="Calibri"/>
                <a:cs typeface="Calibri"/>
                <a:sym typeface="Calibri"/>
              </a:rPr>
              <a:t>Stripy fish</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Calibri"/>
              <a:buChar char="-"/>
            </a:pPr>
            <a:r>
              <a:rPr lang="en-IE" sz="1800" dirty="0">
                <a:solidFill>
                  <a:schemeClr val="dk1"/>
                </a:solidFill>
                <a:latin typeface="Calibri"/>
                <a:ea typeface="Calibri"/>
                <a:cs typeface="Calibri"/>
                <a:sym typeface="Calibri"/>
              </a:rPr>
              <a:t>Dolphins</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Calibri"/>
              <a:buChar char="-"/>
            </a:pPr>
            <a:r>
              <a:rPr lang="en-IE" sz="1800" dirty="0">
                <a:solidFill>
                  <a:schemeClr val="dk1"/>
                </a:solidFill>
                <a:latin typeface="Calibri"/>
                <a:ea typeface="Calibri"/>
                <a:cs typeface="Calibri"/>
                <a:sym typeface="Calibri"/>
              </a:rPr>
              <a:t>Jellyfish</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Calibri"/>
              <a:buChar char="-"/>
            </a:pPr>
            <a:r>
              <a:rPr lang="en-IE" sz="1800" dirty="0">
                <a:solidFill>
                  <a:schemeClr val="dk1"/>
                </a:solidFill>
                <a:latin typeface="Calibri"/>
                <a:ea typeface="Calibri"/>
                <a:cs typeface="Calibri"/>
                <a:sym typeface="Calibri"/>
              </a:rPr>
              <a:t>Bubbles</a:t>
            </a:r>
            <a:endParaRPr sz="1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Calibri"/>
              <a:buChar char="-"/>
            </a:pPr>
            <a:r>
              <a:rPr lang="en-IE" sz="1800" dirty="0">
                <a:solidFill>
                  <a:schemeClr val="dk1"/>
                </a:solidFill>
                <a:latin typeface="Calibri"/>
                <a:ea typeface="Calibri"/>
                <a:cs typeface="Calibri"/>
                <a:sym typeface="Calibri"/>
              </a:rPr>
              <a:t>Rocks</a:t>
            </a:r>
            <a:endParaRPr sz="1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Calibri"/>
              <a:buChar char="-"/>
            </a:pPr>
            <a:r>
              <a:rPr lang="en-IE" sz="1800" dirty="0">
                <a:solidFill>
                  <a:schemeClr val="dk1"/>
                </a:solidFill>
                <a:latin typeface="Calibri"/>
                <a:ea typeface="Calibri"/>
                <a:cs typeface="Calibri"/>
                <a:sym typeface="Calibri"/>
              </a:rPr>
              <a:t>Crabs</a:t>
            </a:r>
            <a:endParaRPr sz="1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Calibri"/>
              <a:buChar char="-"/>
            </a:pPr>
            <a:r>
              <a:rPr lang="en-IE" sz="1800" dirty="0">
                <a:solidFill>
                  <a:schemeClr val="dk1"/>
                </a:solidFill>
                <a:latin typeface="Calibri"/>
                <a:ea typeface="Calibri"/>
                <a:cs typeface="Calibri"/>
                <a:sym typeface="Calibri"/>
              </a:rPr>
              <a:t>Lobsters</a:t>
            </a:r>
            <a:endParaRPr sz="1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Calibri"/>
              <a:buChar char="-"/>
            </a:pPr>
            <a:r>
              <a:rPr lang="en-IE" sz="1800" dirty="0">
                <a:solidFill>
                  <a:schemeClr val="dk1"/>
                </a:solidFill>
                <a:latin typeface="Calibri"/>
                <a:ea typeface="Calibri"/>
                <a:cs typeface="Calibri"/>
                <a:sym typeface="Calibri"/>
              </a:rPr>
              <a:t>Sharks</a:t>
            </a:r>
            <a:endParaRPr sz="1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Calibri"/>
              <a:buChar char="-"/>
            </a:pPr>
            <a:r>
              <a:rPr lang="en-IE" sz="1800" dirty="0">
                <a:solidFill>
                  <a:schemeClr val="dk1"/>
                </a:solidFill>
                <a:latin typeface="Calibri"/>
                <a:ea typeface="Calibri"/>
                <a:cs typeface="Calibri"/>
                <a:sym typeface="Calibri"/>
              </a:rPr>
              <a:t>Shells</a:t>
            </a:r>
            <a:endParaRPr sz="1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Calibri"/>
              <a:buChar char="-"/>
            </a:pPr>
            <a:r>
              <a:rPr lang="en-IE" sz="1800" dirty="0">
                <a:solidFill>
                  <a:schemeClr val="dk1"/>
                </a:solidFill>
                <a:latin typeface="Calibri"/>
                <a:ea typeface="Calibri"/>
                <a:cs typeface="Calibri"/>
                <a:sym typeface="Calibri"/>
              </a:rPr>
              <a:t>Seahorses</a:t>
            </a:r>
            <a:endParaRPr sz="1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Calibri"/>
              <a:buChar char="-"/>
            </a:pPr>
            <a:r>
              <a:rPr lang="en-IE" sz="1800" dirty="0">
                <a:solidFill>
                  <a:schemeClr val="dk1"/>
                </a:solidFill>
                <a:latin typeface="Calibri"/>
                <a:ea typeface="Calibri"/>
                <a:cs typeface="Calibri"/>
                <a:sym typeface="Calibri"/>
              </a:rPr>
              <a:t>Turtles</a:t>
            </a:r>
            <a:endParaRPr sz="1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Calibri"/>
              <a:buChar char="-"/>
            </a:pPr>
            <a:r>
              <a:rPr lang="en-IE" sz="1800" dirty="0">
                <a:solidFill>
                  <a:schemeClr val="dk1"/>
                </a:solidFill>
                <a:latin typeface="Calibri"/>
                <a:ea typeface="Calibri"/>
                <a:cs typeface="Calibri"/>
                <a:sym typeface="Calibri"/>
              </a:rPr>
              <a:t>Whales</a:t>
            </a:r>
            <a:endParaRPr sz="1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Calibri"/>
              <a:buChar char="-"/>
            </a:pPr>
            <a:r>
              <a:rPr lang="en-IE" sz="1800" dirty="0">
                <a:solidFill>
                  <a:schemeClr val="dk1"/>
                </a:solidFill>
                <a:latin typeface="Calibri"/>
                <a:ea typeface="Calibri"/>
                <a:cs typeface="Calibri"/>
                <a:sym typeface="Calibri"/>
              </a:rPr>
              <a:t>Clownfish</a:t>
            </a:r>
          </a:p>
          <a:p>
            <a:pPr marL="285750" marR="0" lvl="0" indent="-285750" algn="l" rtl="0">
              <a:lnSpc>
                <a:spcPct val="100000"/>
              </a:lnSpc>
              <a:spcBef>
                <a:spcPts val="0"/>
              </a:spcBef>
              <a:spcAft>
                <a:spcPts val="0"/>
              </a:spcAft>
              <a:buClr>
                <a:schemeClr val="dk1"/>
              </a:buClr>
              <a:buSzPts val="1800"/>
              <a:buFont typeface="Calibri"/>
              <a:buChar char="-"/>
            </a:pPr>
            <a:r>
              <a:rPr lang="en-IE" sz="1800" dirty="0">
                <a:solidFill>
                  <a:schemeClr val="dk1"/>
                </a:solidFill>
                <a:latin typeface="Calibri"/>
                <a:ea typeface="Calibri"/>
                <a:cs typeface="Calibri"/>
                <a:sym typeface="Calibri"/>
              </a:rPr>
              <a:t>Treasure Chest</a:t>
            </a:r>
          </a:p>
          <a:p>
            <a:pPr marL="285750" marR="0" lvl="0" indent="-285750" algn="l" rtl="0">
              <a:lnSpc>
                <a:spcPct val="100000"/>
              </a:lnSpc>
              <a:spcBef>
                <a:spcPts val="0"/>
              </a:spcBef>
              <a:spcAft>
                <a:spcPts val="0"/>
              </a:spcAft>
              <a:buClr>
                <a:schemeClr val="dk1"/>
              </a:buClr>
              <a:buSzPts val="1800"/>
              <a:buFont typeface="Calibri"/>
              <a:buChar char="-"/>
            </a:pPr>
            <a:r>
              <a:rPr lang="en-IE" sz="1800" dirty="0">
                <a:solidFill>
                  <a:schemeClr val="dk1"/>
                </a:solidFill>
                <a:latin typeface="Calibri"/>
                <a:ea typeface="Calibri"/>
                <a:cs typeface="Calibri"/>
                <a:sym typeface="Calibri"/>
              </a:rPr>
              <a:t>Coins</a:t>
            </a:r>
          </a:p>
          <a:p>
            <a:pPr marL="285750" marR="0" lvl="0" indent="-285750" algn="l" rtl="0">
              <a:lnSpc>
                <a:spcPct val="100000"/>
              </a:lnSpc>
              <a:spcBef>
                <a:spcPts val="0"/>
              </a:spcBef>
              <a:spcAft>
                <a:spcPts val="0"/>
              </a:spcAft>
              <a:buClr>
                <a:schemeClr val="dk1"/>
              </a:buClr>
              <a:buSzPts val="1800"/>
              <a:buFont typeface="Calibri"/>
              <a:buChar char="-"/>
            </a:pPr>
            <a:endParaRPr lang="en-IE" sz="1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Calibri"/>
              <a:buChar char="-"/>
            </a:pPr>
            <a:endParaRPr lang="en-IE" sz="1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Calibri"/>
              <a:buChar char="-"/>
            </a:pPr>
            <a:endParaRPr sz="18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None/>
            </a:pPr>
            <a:endParaRPr sz="1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Calibri"/>
              <a:buChar char="-"/>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Calibri"/>
              <a:ea typeface="Calibri"/>
              <a:cs typeface="Calibri"/>
              <a:sym typeface="Calibri"/>
            </a:endParaRPr>
          </a:p>
          <a:p>
            <a:pPr marL="285750" marR="0" lvl="0" indent="-171450" algn="l" rtl="0">
              <a:lnSpc>
                <a:spcPct val="100000"/>
              </a:lnSpc>
              <a:spcBef>
                <a:spcPts val="0"/>
              </a:spcBef>
              <a:spcAft>
                <a:spcPts val="0"/>
              </a:spcAft>
              <a:buClr>
                <a:schemeClr val="dk1"/>
              </a:buClr>
              <a:buSzPts val="1800"/>
              <a:buFont typeface="Calibri"/>
              <a:buNone/>
            </a:pPr>
            <a:endParaRPr sz="1800" b="0" i="0" u="none" strike="noStrike" cap="none" dirty="0">
              <a:solidFill>
                <a:schemeClr val="dk1"/>
              </a:solidFill>
              <a:latin typeface="Calibri"/>
              <a:ea typeface="Calibri"/>
              <a:cs typeface="Calibri"/>
              <a:sym typeface="Calibri"/>
            </a:endParaRPr>
          </a:p>
        </p:txBody>
      </p:sp>
      <p:pic>
        <p:nvPicPr>
          <p:cNvPr id="3" name="Picture 2" descr="A picture containing background pattern&#10;&#10;Description automatically generated">
            <a:extLst>
              <a:ext uri="{FF2B5EF4-FFF2-40B4-BE49-F238E27FC236}">
                <a16:creationId xmlns:a16="http://schemas.microsoft.com/office/drawing/2014/main" id="{A00886F8-6B1F-0F45-A734-E06FE7075DA1}"/>
              </a:ext>
            </a:extLst>
          </p:cNvPr>
          <p:cNvPicPr>
            <a:picLocks noChangeAspect="1"/>
          </p:cNvPicPr>
          <p:nvPr/>
        </p:nvPicPr>
        <p:blipFill>
          <a:blip r:embed="rId3"/>
          <a:stretch>
            <a:fillRect/>
          </a:stretch>
        </p:blipFill>
        <p:spPr>
          <a:xfrm>
            <a:off x="3960929" y="1987350"/>
            <a:ext cx="4804441" cy="297722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4"/>
          <p:cNvSpPr txBox="1"/>
          <p:nvPr/>
        </p:nvSpPr>
        <p:spPr>
          <a:xfrm>
            <a:off x="257175" y="421951"/>
            <a:ext cx="4509300" cy="769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IE" sz="2400" b="1" i="0" u="sng" strike="noStrike" cap="none">
                <a:solidFill>
                  <a:schemeClr val="dk1"/>
                </a:solidFill>
                <a:latin typeface="Calibri"/>
                <a:ea typeface="Calibri"/>
                <a:cs typeface="Calibri"/>
                <a:sym typeface="Calibri"/>
              </a:rPr>
              <a:t>Numbers and Numerals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n-IE" sz="1000" b="0" i="0" u="none" strike="noStrike" cap="none">
                <a:solidFill>
                  <a:schemeClr val="dk1"/>
                </a:solidFill>
                <a:latin typeface="Calibri"/>
                <a:ea typeface="Calibri"/>
                <a:cs typeface="Calibri"/>
                <a:sym typeface="Calibri"/>
              </a:rPr>
              <a:t>(Although technically we are talking about numerals here, children tend to use the term number, so that is what we have used in the suggestions)</a:t>
            </a:r>
            <a:endParaRPr sz="1000" b="0" i="0" u="none" strike="noStrike" cap="none">
              <a:solidFill>
                <a:schemeClr val="dk1"/>
              </a:solidFill>
              <a:latin typeface="Calibri"/>
              <a:ea typeface="Calibri"/>
              <a:cs typeface="Calibri"/>
              <a:sym typeface="Calibri"/>
            </a:endParaRPr>
          </a:p>
        </p:txBody>
      </p:sp>
      <p:sp>
        <p:nvSpPr>
          <p:cNvPr id="114" name="Google Shape;114;p4"/>
          <p:cNvSpPr txBox="1"/>
          <p:nvPr/>
        </p:nvSpPr>
        <p:spPr>
          <a:xfrm>
            <a:off x="257175" y="1243670"/>
            <a:ext cx="5186400" cy="42780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IE" sz="2000" b="1" i="0" u="none" strike="noStrike" cap="none" dirty="0">
                <a:solidFill>
                  <a:schemeClr val="dk1"/>
                </a:solidFill>
                <a:latin typeface="Calibri"/>
                <a:ea typeface="Calibri"/>
                <a:cs typeface="Calibri"/>
                <a:sym typeface="Calibri"/>
              </a:rPr>
              <a:t>Look carefully at the poster</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Calibri"/>
              <a:buChar char="-"/>
            </a:pPr>
            <a:r>
              <a:rPr lang="en-IE" sz="1800" b="0" i="0" u="none" strike="noStrike" cap="none" dirty="0">
                <a:solidFill>
                  <a:schemeClr val="dk1"/>
                </a:solidFill>
                <a:latin typeface="Calibri"/>
                <a:ea typeface="Calibri"/>
                <a:cs typeface="Calibri"/>
                <a:sym typeface="Calibri"/>
              </a:rPr>
              <a:t>Can you see any numbers on the poster?  Where?</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Calibri"/>
              <a:buChar char="-"/>
            </a:pPr>
            <a:r>
              <a:rPr lang="en-IE" sz="1800" b="0" i="0" u="none" strike="noStrike" cap="none" dirty="0">
                <a:solidFill>
                  <a:schemeClr val="dk1"/>
                </a:solidFill>
                <a:latin typeface="Calibri"/>
                <a:ea typeface="Calibri"/>
                <a:cs typeface="Calibri"/>
                <a:sym typeface="Calibri"/>
              </a:rPr>
              <a:t>What numbers can you see?</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Calibri"/>
              <a:buChar char="-"/>
            </a:pPr>
            <a:r>
              <a:rPr lang="en-IE" sz="1800" b="0" i="0" u="none" strike="noStrike" cap="none" dirty="0">
                <a:solidFill>
                  <a:schemeClr val="dk1"/>
                </a:solidFill>
                <a:latin typeface="Calibri"/>
                <a:ea typeface="Calibri"/>
                <a:cs typeface="Calibri"/>
                <a:sym typeface="Calibri"/>
              </a:rPr>
              <a:t>There are some numbers printed. What are they?</a:t>
            </a:r>
          </a:p>
          <a:p>
            <a:pPr marL="285750" marR="0" lvl="0" indent="-285750" algn="l" rtl="0">
              <a:lnSpc>
                <a:spcPct val="100000"/>
              </a:lnSpc>
              <a:spcBef>
                <a:spcPts val="0"/>
              </a:spcBef>
              <a:spcAft>
                <a:spcPts val="0"/>
              </a:spcAft>
              <a:buClr>
                <a:schemeClr val="dk1"/>
              </a:buClr>
              <a:buSzPts val="1800"/>
              <a:buFont typeface="Calibri"/>
              <a:buChar char="-"/>
            </a:pPr>
            <a:r>
              <a:rPr lang="en-IE" sz="1800" b="0" i="0" u="none" strike="noStrike" cap="none" dirty="0">
                <a:solidFill>
                  <a:schemeClr val="dk1"/>
                </a:solidFill>
                <a:latin typeface="Calibri"/>
                <a:ea typeface="Calibri"/>
                <a:cs typeface="Calibri"/>
                <a:sym typeface="Calibri"/>
              </a:rPr>
              <a:t>Find the odd numbers.</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Calibri"/>
              <a:buChar char="-"/>
            </a:pPr>
            <a:r>
              <a:rPr lang="en-IE" sz="1800" b="0" i="0" u="none" strike="noStrike" cap="none" dirty="0">
                <a:solidFill>
                  <a:schemeClr val="dk1"/>
                </a:solidFill>
                <a:latin typeface="Calibri"/>
                <a:ea typeface="Calibri"/>
                <a:cs typeface="Calibri"/>
                <a:sym typeface="Calibri"/>
              </a:rPr>
              <a:t>Find the even numbers.</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Calibri"/>
              <a:buChar char="-"/>
            </a:pPr>
            <a:r>
              <a:rPr lang="en-IE" sz="1800" b="0" i="0" u="none" strike="noStrike" cap="none" dirty="0">
                <a:solidFill>
                  <a:schemeClr val="dk1"/>
                </a:solidFill>
                <a:latin typeface="Calibri"/>
                <a:ea typeface="Calibri"/>
                <a:cs typeface="Calibri"/>
                <a:sym typeface="Calibri"/>
              </a:rPr>
              <a:t>Show me the number that comes before 5. What is it?</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Calibri"/>
              <a:buChar char="-"/>
            </a:pPr>
            <a:r>
              <a:rPr lang="en-IE" sz="1800" b="0" i="0" u="none" strike="noStrike" cap="none" dirty="0">
                <a:solidFill>
                  <a:schemeClr val="dk1"/>
                </a:solidFill>
                <a:latin typeface="Calibri"/>
                <a:ea typeface="Calibri"/>
                <a:cs typeface="Calibri"/>
                <a:sym typeface="Calibri"/>
              </a:rPr>
              <a:t>Show me the number that comes between 3 and 5. What is it?</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Calibri"/>
              <a:buChar char="-"/>
            </a:pPr>
            <a:r>
              <a:rPr lang="en-IE" sz="1800" b="0" i="0" u="none" strike="noStrike" cap="none" dirty="0">
                <a:solidFill>
                  <a:schemeClr val="dk1"/>
                </a:solidFill>
                <a:latin typeface="Calibri"/>
                <a:ea typeface="Calibri"/>
                <a:cs typeface="Calibri"/>
                <a:sym typeface="Calibri"/>
              </a:rPr>
              <a:t>Show me the number that is 2 less than 4. What is it?</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Calibri"/>
              <a:buChar char="-"/>
            </a:pPr>
            <a:r>
              <a:rPr lang="en-IE" sz="1800" b="0" i="0" u="none" strike="noStrike" cap="none" dirty="0">
                <a:solidFill>
                  <a:schemeClr val="dk1"/>
                </a:solidFill>
                <a:latin typeface="Calibri"/>
                <a:ea typeface="Calibri"/>
                <a:cs typeface="Calibri"/>
                <a:sym typeface="Calibri"/>
              </a:rPr>
              <a:t>Show me the number that is 3 more than 1. What is it?</a:t>
            </a:r>
            <a:endParaRPr sz="1400" b="0" i="0" u="none" strike="noStrike" cap="none" dirty="0">
              <a:solidFill>
                <a:srgbClr val="000000"/>
              </a:solidFill>
              <a:latin typeface="Arial"/>
              <a:ea typeface="Arial"/>
              <a:cs typeface="Arial"/>
              <a:sym typeface="Arial"/>
            </a:endParaRPr>
          </a:p>
        </p:txBody>
      </p:sp>
      <p:pic>
        <p:nvPicPr>
          <p:cNvPr id="3" name="Picture 2" descr="A picture containing background pattern&#10;&#10;Description automatically generated">
            <a:extLst>
              <a:ext uri="{FF2B5EF4-FFF2-40B4-BE49-F238E27FC236}">
                <a16:creationId xmlns:a16="http://schemas.microsoft.com/office/drawing/2014/main" id="{0AC18C4D-2D5A-FC4B-9EDC-3A279362E336}"/>
              </a:ext>
            </a:extLst>
          </p:cNvPr>
          <p:cNvPicPr>
            <a:picLocks noChangeAspect="1"/>
          </p:cNvPicPr>
          <p:nvPr/>
        </p:nvPicPr>
        <p:blipFill>
          <a:blip r:embed="rId3"/>
          <a:stretch>
            <a:fillRect/>
          </a:stretch>
        </p:blipFill>
        <p:spPr>
          <a:xfrm>
            <a:off x="5443575" y="127000"/>
            <a:ext cx="3452877" cy="213968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5"/>
          <p:cNvSpPr txBox="1"/>
          <p:nvPr/>
        </p:nvSpPr>
        <p:spPr>
          <a:xfrm>
            <a:off x="307495" y="174900"/>
            <a:ext cx="63792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IE" sz="2400" b="1" i="0" u="sng" strike="noStrike" cap="none">
                <a:solidFill>
                  <a:schemeClr val="dk1"/>
                </a:solidFill>
                <a:latin typeface="Calibri"/>
                <a:ea typeface="Calibri"/>
                <a:cs typeface="Calibri"/>
                <a:sym typeface="Calibri"/>
              </a:rPr>
              <a:t>Spatial Awareness – Positional Language</a:t>
            </a:r>
            <a:endParaRPr sz="2400" b="1" i="0" u="sng" strike="noStrike" cap="none">
              <a:solidFill>
                <a:schemeClr val="dk1"/>
              </a:solidFill>
              <a:latin typeface="Calibri"/>
              <a:ea typeface="Calibri"/>
              <a:cs typeface="Calibri"/>
              <a:sym typeface="Calibri"/>
            </a:endParaRPr>
          </a:p>
        </p:txBody>
      </p:sp>
      <p:sp>
        <p:nvSpPr>
          <p:cNvPr id="122" name="Google Shape;122;p5"/>
          <p:cNvSpPr txBox="1"/>
          <p:nvPr/>
        </p:nvSpPr>
        <p:spPr>
          <a:xfrm>
            <a:off x="378619" y="971550"/>
            <a:ext cx="3886200" cy="473971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IE" sz="2000" b="1" i="0" u="none" strike="noStrike" cap="none" dirty="0">
                <a:solidFill>
                  <a:schemeClr val="dk1"/>
                </a:solidFill>
                <a:latin typeface="Calibri"/>
                <a:ea typeface="Calibri"/>
                <a:cs typeface="Calibri"/>
                <a:sym typeface="Calibri"/>
              </a:rPr>
              <a:t>Look carefully at the poster</a:t>
            </a:r>
            <a:endParaRPr sz="1400" b="0" i="0" u="none" strike="noStrike" cap="none" dirty="0">
              <a:solidFill>
                <a:srgbClr val="000000"/>
              </a:solidFill>
              <a:latin typeface="Arial"/>
              <a:ea typeface="Arial"/>
              <a:cs typeface="Arial"/>
              <a:sym typeface="Arial"/>
            </a:endParaRPr>
          </a:p>
          <a:p>
            <a:pPr marL="285750" marR="0" lvl="0" indent="-171450" algn="l" rtl="0">
              <a:lnSpc>
                <a:spcPct val="100000"/>
              </a:lnSpc>
              <a:spcBef>
                <a:spcPts val="0"/>
              </a:spcBef>
              <a:spcAft>
                <a:spcPts val="0"/>
              </a:spcAft>
              <a:buClr>
                <a:schemeClr val="dk1"/>
              </a:buClr>
              <a:buSzPts val="1800"/>
              <a:buFont typeface="Calibri"/>
              <a:buNone/>
            </a:pPr>
            <a:endParaRPr sz="1800" b="0" i="0" u="none" strike="noStrike" cap="none"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Calibri"/>
              <a:buChar char="-"/>
            </a:pPr>
            <a:r>
              <a:rPr lang="en-IE" sz="1800" b="0" i="0" u="none" strike="noStrike" cap="none" dirty="0">
                <a:solidFill>
                  <a:schemeClr val="dk1"/>
                </a:solidFill>
                <a:latin typeface="Calibri"/>
                <a:ea typeface="Calibri"/>
                <a:cs typeface="Calibri"/>
                <a:sym typeface="Calibri"/>
              </a:rPr>
              <a:t>What can you see </a:t>
            </a:r>
            <a:r>
              <a:rPr lang="en-IE" sz="1800" dirty="0">
                <a:solidFill>
                  <a:schemeClr val="dk1"/>
                </a:solidFill>
                <a:latin typeface="Calibri"/>
                <a:ea typeface="Calibri"/>
                <a:cs typeface="Calibri"/>
                <a:sym typeface="Calibri"/>
              </a:rPr>
              <a:t>on the sand?</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Calibri"/>
              <a:buChar char="-"/>
            </a:pPr>
            <a:r>
              <a:rPr lang="en-IE" sz="1800" b="0" i="0" u="none" strike="noStrike" cap="none" dirty="0">
                <a:solidFill>
                  <a:schemeClr val="dk1"/>
                </a:solidFill>
                <a:latin typeface="Calibri"/>
                <a:ea typeface="Calibri"/>
                <a:cs typeface="Calibri"/>
                <a:sym typeface="Calibri"/>
              </a:rPr>
              <a:t>What can you see </a:t>
            </a:r>
            <a:r>
              <a:rPr lang="en-IE" sz="1800" dirty="0">
                <a:solidFill>
                  <a:schemeClr val="dk1"/>
                </a:solidFill>
                <a:latin typeface="Calibri"/>
                <a:ea typeface="Calibri"/>
                <a:cs typeface="Calibri"/>
                <a:sym typeface="Calibri"/>
              </a:rPr>
              <a:t>behind the light green seaweed?</a:t>
            </a:r>
            <a:r>
              <a:rPr lang="en-IE" sz="1800" b="0" i="0" u="none" strike="noStrike" cap="none" dirty="0">
                <a:solidFill>
                  <a:schemeClr val="dk1"/>
                </a:solidFill>
                <a:latin typeface="Calibri"/>
                <a:ea typeface="Calibri"/>
                <a:cs typeface="Calibri"/>
                <a:sym typeface="Calibri"/>
              </a:rPr>
              <a:t> </a:t>
            </a:r>
            <a:endParaRPr sz="1400" b="0" i="0"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Calibri"/>
              <a:buChar char="-"/>
            </a:pPr>
            <a:r>
              <a:rPr lang="en-IE" sz="1800" dirty="0">
                <a:solidFill>
                  <a:schemeClr val="dk1"/>
                </a:solidFill>
                <a:latin typeface="Calibri"/>
                <a:ea typeface="Calibri"/>
                <a:cs typeface="Calibri"/>
                <a:sym typeface="Calibri"/>
              </a:rPr>
              <a:t>Can you see any starfish? Where are they?</a:t>
            </a:r>
            <a:r>
              <a:rPr lang="en-IE" sz="1100" i="1" dirty="0">
                <a:solidFill>
                  <a:schemeClr val="dk1"/>
                </a:solidFill>
                <a:latin typeface="Calibri"/>
                <a:ea typeface="Calibri"/>
                <a:cs typeface="Calibri"/>
                <a:sym typeface="Calibri"/>
              </a:rPr>
              <a:t> </a:t>
            </a:r>
            <a:endParaRPr sz="1100" i="1"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Calibri"/>
              <a:buChar char="-"/>
            </a:pPr>
            <a:r>
              <a:rPr lang="en-IE" sz="1800" dirty="0">
                <a:solidFill>
                  <a:schemeClr val="dk1"/>
                </a:solidFill>
                <a:latin typeface="Calibri"/>
                <a:ea typeface="Calibri"/>
                <a:cs typeface="Calibri"/>
                <a:sym typeface="Calibri"/>
              </a:rPr>
              <a:t>Tell me about the bubbles -</a:t>
            </a:r>
            <a:r>
              <a:rPr lang="en-IE" sz="1200" i="1" dirty="0">
                <a:solidFill>
                  <a:schemeClr val="dk1"/>
                </a:solidFill>
                <a:latin typeface="Calibri"/>
                <a:ea typeface="Calibri"/>
                <a:cs typeface="Calibri"/>
                <a:sym typeface="Calibri"/>
              </a:rPr>
              <a:t> compare sizes, where are they?</a:t>
            </a:r>
            <a:endParaRPr sz="800" b="0" i="1" u="none"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Calibri"/>
              <a:buChar char="-"/>
            </a:pPr>
            <a:r>
              <a:rPr lang="en-IE" sz="1800" dirty="0">
                <a:solidFill>
                  <a:schemeClr val="dk1"/>
                </a:solidFill>
                <a:latin typeface="Calibri"/>
                <a:ea typeface="Calibri"/>
                <a:cs typeface="Calibri"/>
                <a:sym typeface="Calibri"/>
              </a:rPr>
              <a:t>Show me a fish that is swimming to the right? to the left.</a:t>
            </a:r>
            <a:r>
              <a:rPr lang="en-IE" sz="1800" dirty="0">
                <a:solidFill>
                  <a:srgbClr val="FF0000"/>
                </a:solidFill>
                <a:latin typeface="Calibri"/>
                <a:ea typeface="Calibri"/>
                <a:cs typeface="Calibri"/>
                <a:sym typeface="Calibri"/>
              </a:rPr>
              <a:t> </a:t>
            </a:r>
          </a:p>
          <a:p>
            <a:pPr marL="285750" marR="0" lvl="0" indent="-285750" algn="l" rtl="0">
              <a:lnSpc>
                <a:spcPct val="100000"/>
              </a:lnSpc>
              <a:spcBef>
                <a:spcPts val="0"/>
              </a:spcBef>
              <a:spcAft>
                <a:spcPts val="0"/>
              </a:spcAft>
              <a:buClr>
                <a:schemeClr val="dk1"/>
              </a:buClr>
              <a:buSzPts val="1800"/>
              <a:buFont typeface="Calibri"/>
              <a:buChar char="-"/>
            </a:pPr>
            <a:r>
              <a:rPr lang="en-IE" sz="1800" dirty="0">
                <a:solidFill>
                  <a:schemeClr val="dk1"/>
                </a:solidFill>
                <a:latin typeface="Calibri"/>
                <a:ea typeface="Calibri"/>
                <a:cs typeface="Calibri"/>
                <a:sym typeface="Calibri"/>
              </a:rPr>
              <a:t>In which direction is the turtle/ jellyfish going?</a:t>
            </a:r>
            <a:endParaRPr sz="1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800"/>
              <a:buFont typeface="Calibri"/>
              <a:buChar char="-"/>
            </a:pPr>
            <a:r>
              <a:rPr lang="en-IE" sz="1800" dirty="0">
                <a:solidFill>
                  <a:schemeClr val="dk1"/>
                </a:solidFill>
                <a:latin typeface="Calibri"/>
                <a:ea typeface="Calibri"/>
                <a:cs typeface="Calibri"/>
                <a:sym typeface="Calibri"/>
              </a:rPr>
              <a:t>Where is the octopus hiding?</a:t>
            </a:r>
            <a:endParaRPr sz="1800" dirty="0">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rgbClr val="FF0000"/>
              </a:buClr>
              <a:buSzPts val="1800"/>
              <a:buFont typeface="Calibri"/>
              <a:buChar char="-"/>
            </a:pPr>
            <a:r>
              <a:rPr lang="en-IE" sz="1800" dirty="0">
                <a:solidFill>
                  <a:schemeClr val="tx1"/>
                </a:solidFill>
                <a:latin typeface="Calibri"/>
                <a:ea typeface="Calibri"/>
                <a:cs typeface="Calibri"/>
                <a:sym typeface="Calibri"/>
              </a:rPr>
              <a:t>What can you see in/on/in front of/beside/next to/behind the chest?</a:t>
            </a:r>
            <a:endParaRPr sz="1800" dirty="0">
              <a:solidFill>
                <a:schemeClr val="tx1"/>
              </a:solidFill>
              <a:latin typeface="Calibri"/>
              <a:ea typeface="Calibri"/>
              <a:cs typeface="Calibri"/>
              <a:sym typeface="Calibri"/>
            </a:endParaRPr>
          </a:p>
          <a:p>
            <a:pPr marL="285750" marR="0" lvl="0" indent="-171450" algn="l" rtl="0">
              <a:lnSpc>
                <a:spcPct val="100000"/>
              </a:lnSpc>
              <a:spcBef>
                <a:spcPts val="0"/>
              </a:spcBef>
              <a:spcAft>
                <a:spcPts val="0"/>
              </a:spcAft>
              <a:buClr>
                <a:schemeClr val="dk1"/>
              </a:buClr>
              <a:buSzPts val="1800"/>
              <a:buFont typeface="Calibri"/>
              <a:buNone/>
            </a:pPr>
            <a:endParaRPr sz="1800" b="0" i="0" u="none" strike="noStrike" cap="none" dirty="0">
              <a:solidFill>
                <a:srgbClr val="FF0000"/>
              </a:solidFill>
              <a:latin typeface="Calibri"/>
              <a:ea typeface="Calibri"/>
              <a:cs typeface="Calibri"/>
              <a:sym typeface="Calibri"/>
            </a:endParaRPr>
          </a:p>
        </p:txBody>
      </p:sp>
      <p:pic>
        <p:nvPicPr>
          <p:cNvPr id="3" name="Picture 2" descr="A picture containing background pattern&#10;&#10;Description automatically generated">
            <a:extLst>
              <a:ext uri="{FF2B5EF4-FFF2-40B4-BE49-F238E27FC236}">
                <a16:creationId xmlns:a16="http://schemas.microsoft.com/office/drawing/2014/main" id="{5D0EDC5D-A79E-DE41-B450-81D1D1C7BFAE}"/>
              </a:ext>
            </a:extLst>
          </p:cNvPr>
          <p:cNvPicPr>
            <a:picLocks noChangeAspect="1"/>
          </p:cNvPicPr>
          <p:nvPr/>
        </p:nvPicPr>
        <p:blipFill>
          <a:blip r:embed="rId3"/>
          <a:stretch>
            <a:fillRect/>
          </a:stretch>
        </p:blipFill>
        <p:spPr>
          <a:xfrm>
            <a:off x="4264819" y="1954290"/>
            <a:ext cx="4759578" cy="294942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6"/>
          <p:cNvSpPr txBox="1"/>
          <p:nvPr/>
        </p:nvSpPr>
        <p:spPr>
          <a:xfrm>
            <a:off x="1028700" y="162850"/>
            <a:ext cx="56259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IE" sz="2400" b="1" i="0" u="sng" strike="noStrike" cap="none">
                <a:solidFill>
                  <a:schemeClr val="dk1"/>
                </a:solidFill>
                <a:latin typeface="Calibri"/>
                <a:ea typeface="Calibri"/>
                <a:cs typeface="Calibri"/>
                <a:sym typeface="Calibri"/>
              </a:rPr>
              <a:t>Construction/ Art and Craft / Creativity</a:t>
            </a:r>
            <a:endParaRPr sz="1400" b="0" i="0" u="none" strike="noStrike" cap="none">
              <a:solidFill>
                <a:srgbClr val="000000"/>
              </a:solidFill>
              <a:latin typeface="Arial"/>
              <a:ea typeface="Arial"/>
              <a:cs typeface="Arial"/>
              <a:sym typeface="Arial"/>
            </a:endParaRPr>
          </a:p>
        </p:txBody>
      </p:sp>
      <p:sp>
        <p:nvSpPr>
          <p:cNvPr id="129" name="Google Shape;129;p6"/>
          <p:cNvSpPr txBox="1"/>
          <p:nvPr/>
        </p:nvSpPr>
        <p:spPr>
          <a:xfrm>
            <a:off x="469725" y="993850"/>
            <a:ext cx="4788000" cy="55091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IE" sz="1800" b="0" i="0" u="none" strike="noStrike" cap="none" dirty="0">
                <a:solidFill>
                  <a:schemeClr val="dk1"/>
                </a:solidFill>
                <a:latin typeface="Calibri"/>
                <a:ea typeface="Calibri"/>
                <a:cs typeface="Calibri"/>
                <a:sym typeface="Calibri"/>
              </a:rPr>
              <a:t>Can you construct this scene at home or at school?  </a:t>
            </a:r>
          </a:p>
          <a:p>
            <a:pPr marL="0" marR="0" lvl="0" indent="0" algn="l" rtl="0">
              <a:lnSpc>
                <a:spcPct val="100000"/>
              </a:lnSpc>
              <a:spcBef>
                <a:spcPts val="0"/>
              </a:spcBef>
              <a:spcAft>
                <a:spcPts val="0"/>
              </a:spcAft>
              <a:buClr>
                <a:srgbClr val="000000"/>
              </a:buClr>
              <a:buSzPts val="1800"/>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IE" sz="1800" b="0" i="0" u="none" strike="noStrike" cap="none" dirty="0">
                <a:solidFill>
                  <a:schemeClr val="dk1"/>
                </a:solidFill>
                <a:latin typeface="Calibri"/>
                <a:ea typeface="Calibri"/>
                <a:cs typeface="Calibri"/>
                <a:sym typeface="Calibri"/>
              </a:rPr>
              <a:t>It does not need to be exactly the same but it should have the main elements. Perhaps you have ideas of things that can be added.</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r>
              <a:rPr lang="en-IE" sz="1800" b="0" i="0" u="none" strike="noStrike" cap="none" dirty="0">
                <a:solidFill>
                  <a:schemeClr val="dk1"/>
                </a:solidFill>
                <a:latin typeface="Calibri"/>
                <a:ea typeface="Calibri"/>
                <a:cs typeface="Calibri"/>
                <a:sym typeface="Calibri"/>
              </a:rPr>
              <a:t> Work by yourself or with a friend or group.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r>
              <a:rPr lang="en-IE" sz="1800" b="0" i="0" u="none" strike="noStrike" cap="none" dirty="0">
                <a:solidFill>
                  <a:schemeClr val="dk1"/>
                </a:solidFill>
                <a:latin typeface="Calibri"/>
                <a:ea typeface="Calibri"/>
                <a:cs typeface="Calibri"/>
                <a:sym typeface="Calibri"/>
              </a:rPr>
              <a:t>What will you use as the background? Perhaps a box to make a </a:t>
            </a:r>
            <a:r>
              <a:rPr lang="en-IE" sz="1800" dirty="0">
                <a:solidFill>
                  <a:schemeClr val="dk1"/>
                </a:solidFill>
                <a:latin typeface="Calibri"/>
                <a:ea typeface="Calibri"/>
                <a:cs typeface="Calibri"/>
                <a:sym typeface="Calibri"/>
              </a:rPr>
              <a:t>diorama, or a page to make a collage or picture.</a:t>
            </a:r>
          </a:p>
          <a:p>
            <a:pPr marL="0" marR="0" lvl="0" indent="0" algn="l" rtl="0">
              <a:lnSpc>
                <a:spcPct val="100000"/>
              </a:lnSpc>
              <a:spcBef>
                <a:spcPts val="0"/>
              </a:spcBef>
              <a:spcAft>
                <a:spcPts val="0"/>
              </a:spcAft>
              <a:buClr>
                <a:srgbClr val="000000"/>
              </a:buClr>
              <a:buSzPts val="1800"/>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IE" sz="1800" b="0" i="0" u="none" strike="noStrike" cap="none" dirty="0">
                <a:solidFill>
                  <a:schemeClr val="dk1"/>
                </a:solidFill>
                <a:latin typeface="Calibri"/>
                <a:ea typeface="Calibri"/>
                <a:cs typeface="Calibri"/>
                <a:sym typeface="Calibri"/>
              </a:rPr>
              <a:t>What can you use to make </a:t>
            </a:r>
            <a:r>
              <a:rPr lang="en-IE" sz="1800" dirty="0">
                <a:solidFill>
                  <a:schemeClr val="dk1"/>
                </a:solidFill>
                <a:latin typeface="Calibri"/>
                <a:ea typeface="Calibri"/>
                <a:cs typeface="Calibri"/>
                <a:sym typeface="Calibri"/>
              </a:rPr>
              <a:t>the fish</a:t>
            </a:r>
            <a:r>
              <a:rPr lang="en-IE" sz="1800" b="0" i="0" u="none" strike="noStrike" cap="none" dirty="0">
                <a:solidFill>
                  <a:schemeClr val="dk1"/>
                </a:solidFill>
                <a:latin typeface="Calibri"/>
                <a:ea typeface="Calibri"/>
                <a:cs typeface="Calibri"/>
                <a:sym typeface="Calibri"/>
              </a:rPr>
              <a:t>? Can you </a:t>
            </a:r>
            <a:r>
              <a:rPr lang="en-IE" sz="1800" dirty="0">
                <a:solidFill>
                  <a:schemeClr val="dk1"/>
                </a:solidFill>
                <a:latin typeface="Calibri"/>
                <a:ea typeface="Calibri"/>
                <a:cs typeface="Calibri"/>
                <a:sym typeface="Calibri"/>
              </a:rPr>
              <a:t>make different sizes, types and colours of fish?</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IE" sz="1800" b="0" i="0" u="none" strike="noStrike" cap="none" dirty="0">
                <a:solidFill>
                  <a:schemeClr val="dk1"/>
                </a:solidFill>
                <a:latin typeface="Calibri"/>
                <a:ea typeface="Calibri"/>
                <a:cs typeface="Calibri"/>
                <a:sym typeface="Calibri"/>
              </a:rPr>
              <a:t>How will you make </a:t>
            </a:r>
            <a:r>
              <a:rPr lang="en-IE" sz="1800" dirty="0">
                <a:solidFill>
                  <a:schemeClr val="dk1"/>
                </a:solidFill>
                <a:latin typeface="Calibri"/>
                <a:ea typeface="Calibri"/>
                <a:cs typeface="Calibri"/>
                <a:sym typeface="Calibri"/>
              </a:rPr>
              <a:t>seaweed</a:t>
            </a:r>
            <a:r>
              <a:rPr lang="en-IE" sz="1800" b="0" i="0" u="none" strike="noStrike" cap="none" dirty="0">
                <a:solidFill>
                  <a:schemeClr val="dk1"/>
                </a:solidFill>
                <a:latin typeface="Calibri"/>
                <a:ea typeface="Calibri"/>
                <a:cs typeface="Calibri"/>
                <a:sym typeface="Calibri"/>
              </a:rPr>
              <a:t>? Will all your </a:t>
            </a:r>
            <a:r>
              <a:rPr lang="en-IE" sz="1800" dirty="0">
                <a:solidFill>
                  <a:schemeClr val="dk1"/>
                </a:solidFill>
                <a:latin typeface="Calibri"/>
                <a:ea typeface="Calibri"/>
                <a:cs typeface="Calibri"/>
                <a:sym typeface="Calibri"/>
              </a:rPr>
              <a:t>seaweed</a:t>
            </a:r>
            <a:r>
              <a:rPr lang="en-IE" sz="1800" b="0" i="0" u="none" strike="noStrike" cap="none" dirty="0">
                <a:solidFill>
                  <a:schemeClr val="dk1"/>
                </a:solidFill>
                <a:latin typeface="Calibri"/>
                <a:ea typeface="Calibri"/>
                <a:cs typeface="Calibri"/>
                <a:sym typeface="Calibri"/>
              </a:rPr>
              <a:t> look the same, or will they be different?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lang="en-IE" sz="18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r>
              <a:rPr lang="en-IE" sz="1800" dirty="0">
                <a:solidFill>
                  <a:schemeClr val="dk1"/>
                </a:solidFill>
                <a:latin typeface="Calibri"/>
                <a:ea typeface="Calibri"/>
                <a:cs typeface="Calibri"/>
                <a:sym typeface="Calibri"/>
              </a:rPr>
              <a:t>Will you add any people figures? Perhaps a diver, a pirate, an explorer or a mermaid.</a:t>
            </a:r>
            <a:endParaRPr sz="1800" dirty="0">
              <a:solidFill>
                <a:schemeClr val="dk1"/>
              </a:solidFill>
              <a:latin typeface="Calibri"/>
              <a:ea typeface="Calibri"/>
              <a:cs typeface="Calibri"/>
              <a:sym typeface="Calibri"/>
            </a:endParaRPr>
          </a:p>
        </p:txBody>
      </p:sp>
      <p:sp>
        <p:nvSpPr>
          <p:cNvPr id="130" name="Google Shape;130;p6"/>
          <p:cNvSpPr txBox="1"/>
          <p:nvPr/>
        </p:nvSpPr>
        <p:spPr>
          <a:xfrm>
            <a:off x="5452125" y="5055500"/>
            <a:ext cx="3040200" cy="923289"/>
          </a:xfrm>
          <a:prstGeom prst="rect">
            <a:avLst/>
          </a:prstGeom>
          <a:noFill/>
          <a:ln w="38100"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IE" sz="1800" b="0" i="1" u="none" strike="noStrike" cap="none" dirty="0">
                <a:solidFill>
                  <a:schemeClr val="dk1"/>
                </a:solidFill>
                <a:latin typeface="Calibri"/>
                <a:ea typeface="Calibri"/>
                <a:cs typeface="Calibri"/>
                <a:sym typeface="Calibri"/>
              </a:rPr>
              <a:t>Can you tell a story about the fish and other creatures in your scene?</a:t>
            </a:r>
            <a:endParaRPr sz="1800" b="0" i="1" u="none" strike="noStrike" cap="none" dirty="0">
              <a:solidFill>
                <a:schemeClr val="dk1"/>
              </a:solidFill>
              <a:latin typeface="Calibri"/>
              <a:ea typeface="Calibri"/>
              <a:cs typeface="Calibri"/>
              <a:sym typeface="Calibri"/>
            </a:endParaRPr>
          </a:p>
        </p:txBody>
      </p:sp>
      <p:pic>
        <p:nvPicPr>
          <p:cNvPr id="3" name="Picture 2" descr="A picture containing background pattern&#10;&#10;Description automatically generated">
            <a:extLst>
              <a:ext uri="{FF2B5EF4-FFF2-40B4-BE49-F238E27FC236}">
                <a16:creationId xmlns:a16="http://schemas.microsoft.com/office/drawing/2014/main" id="{45BD74C5-0DA7-9548-A0C0-3E918DFB0F60}"/>
              </a:ext>
            </a:extLst>
          </p:cNvPr>
          <p:cNvPicPr>
            <a:picLocks noChangeAspect="1"/>
          </p:cNvPicPr>
          <p:nvPr/>
        </p:nvPicPr>
        <p:blipFill>
          <a:blip r:embed="rId3"/>
          <a:stretch>
            <a:fillRect/>
          </a:stretch>
        </p:blipFill>
        <p:spPr>
          <a:xfrm>
            <a:off x="5384773" y="1308428"/>
            <a:ext cx="3107551" cy="192569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7"/>
          <p:cNvSpPr txBox="1"/>
          <p:nvPr/>
        </p:nvSpPr>
        <p:spPr>
          <a:xfrm>
            <a:off x="307512" y="174895"/>
            <a:ext cx="45093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IE" sz="2400" b="1" i="0" u="sng" strike="noStrike" cap="none">
                <a:solidFill>
                  <a:schemeClr val="dk1"/>
                </a:solidFill>
                <a:latin typeface="Calibri"/>
                <a:ea typeface="Calibri"/>
                <a:cs typeface="Calibri"/>
                <a:sym typeface="Calibri"/>
              </a:rPr>
              <a:t>Number stories</a:t>
            </a:r>
            <a:endParaRPr sz="2400" b="1" i="0" u="sng" strike="noStrike" cap="none">
              <a:solidFill>
                <a:schemeClr val="dk1"/>
              </a:solidFill>
              <a:latin typeface="Calibri"/>
              <a:ea typeface="Calibri"/>
              <a:cs typeface="Calibri"/>
              <a:sym typeface="Calibri"/>
            </a:endParaRPr>
          </a:p>
        </p:txBody>
      </p:sp>
      <p:sp>
        <p:nvSpPr>
          <p:cNvPr id="137" name="Google Shape;137;p7"/>
          <p:cNvSpPr txBox="1"/>
          <p:nvPr/>
        </p:nvSpPr>
        <p:spPr>
          <a:xfrm>
            <a:off x="378618" y="971550"/>
            <a:ext cx="4257600" cy="70172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IE" sz="2000" b="0" i="0" u="none" strike="noStrike" cap="none" dirty="0">
                <a:solidFill>
                  <a:schemeClr val="dk1"/>
                </a:solidFill>
                <a:latin typeface="Calibri"/>
                <a:ea typeface="Calibri"/>
                <a:cs typeface="Calibri"/>
                <a:sym typeface="Calibri"/>
              </a:rPr>
              <a:t>Use your counters to help you solve these problems.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r>
              <a:rPr lang="en-IE" sz="2000" b="0" i="0" u="none" strike="noStrike" cap="none" dirty="0">
                <a:solidFill>
                  <a:schemeClr val="dk1"/>
                </a:solidFill>
                <a:latin typeface="Calibri"/>
                <a:ea typeface="Calibri"/>
                <a:cs typeface="Calibri"/>
                <a:sym typeface="Calibri"/>
              </a:rPr>
              <a:t>Then work with a partner to make up question for each other to answer.</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000" b="0" i="0" u="none" strike="noStrike" cap="none" dirty="0">
              <a:solidFill>
                <a:schemeClr val="dk1"/>
              </a:solidFill>
              <a:latin typeface="Calibri"/>
              <a:ea typeface="Calibri"/>
              <a:cs typeface="Calibri"/>
              <a:sym typeface="Calibri"/>
            </a:endParaRPr>
          </a:p>
          <a:p>
            <a:pPr marL="457200" marR="0" lvl="0" indent="-444500" algn="l" rtl="0">
              <a:lnSpc>
                <a:spcPct val="100000"/>
              </a:lnSpc>
              <a:spcBef>
                <a:spcPts val="0"/>
              </a:spcBef>
              <a:spcAft>
                <a:spcPts val="0"/>
              </a:spcAft>
              <a:buClr>
                <a:schemeClr val="dk1"/>
              </a:buClr>
              <a:buSzPts val="1800"/>
              <a:buFont typeface="Calibri"/>
              <a:buAutoNum type="arabicPeriod"/>
            </a:pPr>
            <a:r>
              <a:rPr lang="en-IE" sz="1800" dirty="0">
                <a:solidFill>
                  <a:schemeClr val="dk1"/>
                </a:solidFill>
                <a:latin typeface="Calibri"/>
                <a:ea typeface="Calibri"/>
                <a:cs typeface="Calibri"/>
                <a:sym typeface="Calibri"/>
              </a:rPr>
              <a:t>I can see 5 stripy fish. 2 more are hiding behind the seaweed. How many are there altogether?</a:t>
            </a:r>
            <a:endParaRPr sz="1800" dirty="0">
              <a:solidFill>
                <a:schemeClr val="dk1"/>
              </a:solidFill>
              <a:latin typeface="Calibri"/>
              <a:ea typeface="Calibri"/>
              <a:cs typeface="Calibri"/>
              <a:sym typeface="Calibri"/>
            </a:endParaRPr>
          </a:p>
          <a:p>
            <a:pPr marL="457200" marR="0" lvl="0" indent="-444500" algn="l" rtl="0">
              <a:lnSpc>
                <a:spcPct val="100000"/>
              </a:lnSpc>
              <a:spcBef>
                <a:spcPts val="0"/>
              </a:spcBef>
              <a:spcAft>
                <a:spcPts val="0"/>
              </a:spcAft>
              <a:buClr>
                <a:schemeClr val="dk1"/>
              </a:buClr>
              <a:buSzPts val="1800"/>
              <a:buFont typeface="Calibri"/>
              <a:buAutoNum type="arabicPeriod"/>
            </a:pPr>
            <a:r>
              <a:rPr lang="en-IE" sz="1800" dirty="0">
                <a:solidFill>
                  <a:schemeClr val="dk1"/>
                </a:solidFill>
                <a:latin typeface="Calibri"/>
                <a:ea typeface="Calibri"/>
                <a:cs typeface="Calibri"/>
                <a:sym typeface="Calibri"/>
              </a:rPr>
              <a:t>Two starfish are beside  the rock. Three starfish are on the rock. There is one starfish in the chest. How many in all?</a:t>
            </a:r>
            <a:endParaRPr sz="1800" dirty="0">
              <a:solidFill>
                <a:schemeClr val="dk1"/>
              </a:solidFill>
              <a:latin typeface="Calibri"/>
              <a:ea typeface="Calibri"/>
              <a:cs typeface="Calibri"/>
              <a:sym typeface="Calibri"/>
            </a:endParaRPr>
          </a:p>
          <a:p>
            <a:pPr marL="457200" marR="0" lvl="0" indent="-444500" algn="l" rtl="0">
              <a:lnSpc>
                <a:spcPct val="100000"/>
              </a:lnSpc>
              <a:spcBef>
                <a:spcPts val="0"/>
              </a:spcBef>
              <a:spcAft>
                <a:spcPts val="0"/>
              </a:spcAft>
              <a:buClr>
                <a:srgbClr val="FF0000"/>
              </a:buClr>
              <a:buSzPts val="1800"/>
              <a:buFont typeface="Calibri"/>
              <a:buAutoNum type="arabicPeriod"/>
            </a:pPr>
            <a:r>
              <a:rPr lang="en-IE" sz="1800" dirty="0">
                <a:solidFill>
                  <a:schemeClr val="tx1"/>
                </a:solidFill>
                <a:latin typeface="Calibri"/>
                <a:ea typeface="Calibri"/>
                <a:cs typeface="Calibri"/>
                <a:sym typeface="Calibri"/>
              </a:rPr>
              <a:t>There are sixteen  blue  beads on the necklace. 3 have fallen off. If I put them back how many will there be?</a:t>
            </a:r>
            <a:endParaRPr sz="1800" dirty="0">
              <a:solidFill>
                <a:schemeClr val="tx1"/>
              </a:solidFill>
              <a:latin typeface="Calibri"/>
              <a:ea typeface="Calibri"/>
              <a:cs typeface="Calibri"/>
              <a:sym typeface="Calibri"/>
            </a:endParaRPr>
          </a:p>
          <a:p>
            <a:pPr marL="45720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a:p>
            <a:pPr marL="457200" marR="0" lvl="0" indent="-330200" algn="l" rtl="0">
              <a:lnSpc>
                <a:spcPct val="100000"/>
              </a:lnSpc>
              <a:spcBef>
                <a:spcPts val="0"/>
              </a:spcBef>
              <a:spcAft>
                <a:spcPts val="0"/>
              </a:spcAft>
              <a:buClr>
                <a:schemeClr val="dk1"/>
              </a:buClr>
              <a:buSzPts val="2000"/>
              <a:buFont typeface="Calibri"/>
              <a:buNone/>
            </a:pPr>
            <a:endParaRPr sz="2000" b="0" i="0" u="none" strike="noStrike" cap="none" dirty="0">
              <a:solidFill>
                <a:schemeClr val="dk1"/>
              </a:solidFill>
              <a:latin typeface="Calibri"/>
              <a:ea typeface="Calibri"/>
              <a:cs typeface="Calibri"/>
              <a:sym typeface="Calibri"/>
            </a:endParaRPr>
          </a:p>
          <a:p>
            <a:pPr marL="457200" marR="0" lvl="0" indent="-330200" algn="l" rtl="0">
              <a:lnSpc>
                <a:spcPct val="100000"/>
              </a:lnSpc>
              <a:spcBef>
                <a:spcPts val="0"/>
              </a:spcBef>
              <a:spcAft>
                <a:spcPts val="0"/>
              </a:spcAft>
              <a:buClr>
                <a:schemeClr val="dk1"/>
              </a:buClr>
              <a:buSzPts val="2000"/>
              <a:buFont typeface="Calibri"/>
              <a:buNone/>
            </a:pPr>
            <a:endParaRPr sz="20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000"/>
              <a:buFont typeface="Arial"/>
              <a:buNone/>
            </a:pPr>
            <a:endParaRPr sz="20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000"/>
              <a:buFont typeface="Arial"/>
              <a:buNone/>
            </a:pPr>
            <a:endParaRPr sz="20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000"/>
              <a:buFont typeface="Arial"/>
              <a:buNone/>
            </a:pPr>
            <a:endParaRPr sz="20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000"/>
              <a:buFont typeface="Arial"/>
              <a:buNone/>
            </a:pPr>
            <a:endParaRPr sz="2000" b="0" i="0" u="none" strike="noStrike" cap="none" dirty="0">
              <a:solidFill>
                <a:schemeClr val="dk1"/>
              </a:solidFill>
              <a:latin typeface="Calibri"/>
              <a:ea typeface="Calibri"/>
              <a:cs typeface="Calibri"/>
              <a:sym typeface="Calibri"/>
            </a:endParaRPr>
          </a:p>
          <a:p>
            <a:pPr marL="285750" marR="0" lvl="0" indent="-171450" algn="l" rtl="0">
              <a:lnSpc>
                <a:spcPct val="100000"/>
              </a:lnSpc>
              <a:spcBef>
                <a:spcPts val="0"/>
              </a:spcBef>
              <a:spcAft>
                <a:spcPts val="0"/>
              </a:spcAft>
              <a:buClr>
                <a:schemeClr val="dk1"/>
              </a:buClr>
              <a:buSzPts val="1800"/>
              <a:buFont typeface="Calibri"/>
              <a:buNone/>
            </a:pPr>
            <a:endParaRPr sz="1800" b="0" i="0" u="none" strike="noStrike" cap="none" dirty="0">
              <a:solidFill>
                <a:schemeClr val="dk1"/>
              </a:solidFill>
              <a:latin typeface="Calibri"/>
              <a:ea typeface="Calibri"/>
              <a:cs typeface="Calibri"/>
              <a:sym typeface="Calibri"/>
            </a:endParaRPr>
          </a:p>
          <a:p>
            <a:pPr marL="285750" marR="0" lvl="0" indent="-171450" algn="l" rtl="0">
              <a:lnSpc>
                <a:spcPct val="100000"/>
              </a:lnSpc>
              <a:spcBef>
                <a:spcPts val="0"/>
              </a:spcBef>
              <a:spcAft>
                <a:spcPts val="0"/>
              </a:spcAft>
              <a:buClr>
                <a:schemeClr val="dk1"/>
              </a:buClr>
              <a:buSzPts val="1800"/>
              <a:buFont typeface="Calibri"/>
              <a:buNone/>
            </a:pPr>
            <a:endParaRPr sz="1800" b="0" i="0" u="none" strike="noStrike" cap="none" dirty="0">
              <a:solidFill>
                <a:schemeClr val="dk1"/>
              </a:solidFill>
              <a:latin typeface="Calibri"/>
              <a:ea typeface="Calibri"/>
              <a:cs typeface="Calibri"/>
              <a:sym typeface="Calibri"/>
            </a:endParaRPr>
          </a:p>
        </p:txBody>
      </p:sp>
      <p:pic>
        <p:nvPicPr>
          <p:cNvPr id="3" name="Picture 2" descr="A picture containing background pattern&#10;&#10;Description automatically generated">
            <a:extLst>
              <a:ext uri="{FF2B5EF4-FFF2-40B4-BE49-F238E27FC236}">
                <a16:creationId xmlns:a16="http://schemas.microsoft.com/office/drawing/2014/main" id="{029C2174-9F0F-F54A-A9E8-8AE6370FFA65}"/>
              </a:ext>
            </a:extLst>
          </p:cNvPr>
          <p:cNvPicPr>
            <a:picLocks noChangeAspect="1"/>
          </p:cNvPicPr>
          <p:nvPr/>
        </p:nvPicPr>
        <p:blipFill>
          <a:blip r:embed="rId3"/>
          <a:stretch>
            <a:fillRect/>
          </a:stretch>
        </p:blipFill>
        <p:spPr>
          <a:xfrm>
            <a:off x="4636218" y="2158322"/>
            <a:ext cx="4101071" cy="254135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g13e658d7bb8_0_15"/>
          <p:cNvSpPr txBox="1"/>
          <p:nvPr/>
        </p:nvSpPr>
        <p:spPr>
          <a:xfrm>
            <a:off x="307512" y="174895"/>
            <a:ext cx="45093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IE" sz="2400" b="1" u="sng">
                <a:solidFill>
                  <a:schemeClr val="dk1"/>
                </a:solidFill>
                <a:latin typeface="Calibri"/>
                <a:ea typeface="Calibri"/>
                <a:cs typeface="Calibri"/>
                <a:sym typeface="Calibri"/>
              </a:rPr>
              <a:t>Some stories you may like </a:t>
            </a:r>
            <a:endParaRPr sz="2400" b="1" i="0" u="sng" strike="noStrike" cap="none">
              <a:solidFill>
                <a:schemeClr val="dk1"/>
              </a:solidFill>
              <a:latin typeface="Calibri"/>
              <a:ea typeface="Calibri"/>
              <a:cs typeface="Calibri"/>
              <a:sym typeface="Calibri"/>
            </a:endParaRPr>
          </a:p>
        </p:txBody>
      </p:sp>
      <p:sp>
        <p:nvSpPr>
          <p:cNvPr id="144" name="Google Shape;144;g13e658d7bb8_0_15"/>
          <p:cNvSpPr txBox="1"/>
          <p:nvPr/>
        </p:nvSpPr>
        <p:spPr>
          <a:xfrm>
            <a:off x="378618" y="971550"/>
            <a:ext cx="4257600" cy="3447900"/>
          </a:xfrm>
          <a:prstGeom prst="rect">
            <a:avLst/>
          </a:prstGeom>
          <a:noFill/>
          <a:ln w="28575" cap="flat" cmpd="sng">
            <a:solidFill>
              <a:srgbClr val="000000"/>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IE" sz="2000" u="sng">
                <a:solidFill>
                  <a:schemeClr val="hlink"/>
                </a:solidFill>
                <a:latin typeface="Calibri"/>
                <a:ea typeface="Calibri"/>
                <a:cs typeface="Calibri"/>
                <a:sym typeface="Calibri"/>
                <a:hlinkClick r:id="rId3"/>
              </a:rPr>
              <a:t>Rainbow fish,</a:t>
            </a:r>
            <a:r>
              <a:rPr lang="en-IE" sz="2000">
                <a:solidFill>
                  <a:schemeClr val="dk1"/>
                </a:solidFill>
                <a:latin typeface="Calibri"/>
                <a:ea typeface="Calibri"/>
                <a:cs typeface="Calibri"/>
                <a:sym typeface="Calibri"/>
              </a:rPr>
              <a:t> by Marcus Pfister</a:t>
            </a:r>
            <a:endParaRPr sz="2000">
              <a:solidFill>
                <a:schemeClr val="dk1"/>
              </a:solidFill>
              <a:latin typeface="Calibri"/>
              <a:ea typeface="Calibri"/>
              <a:cs typeface="Calibri"/>
              <a:sym typeface="Calibri"/>
            </a:endParaRPr>
          </a:p>
          <a:p>
            <a:pPr marL="0" marR="0" lvl="0" indent="0" algn="l" rtl="0">
              <a:lnSpc>
                <a:spcPct val="100000"/>
              </a:lnSpc>
              <a:spcBef>
                <a:spcPts val="0"/>
              </a:spcBef>
              <a:spcAft>
                <a:spcPts val="0"/>
              </a:spcAft>
              <a:buNone/>
            </a:pPr>
            <a:r>
              <a:rPr lang="en-IE" sz="2000">
                <a:solidFill>
                  <a:schemeClr val="dk1"/>
                </a:solidFill>
                <a:latin typeface="Calibri"/>
                <a:ea typeface="Calibri"/>
                <a:cs typeface="Calibri"/>
                <a:sym typeface="Calibri"/>
              </a:rPr>
              <a:t>Lots to discuss in this story, particularly SPHE related. Some Maths focus. </a:t>
            </a:r>
            <a:endParaRPr sz="2000">
              <a:solidFill>
                <a:schemeClr val="dk1"/>
              </a:solidFill>
              <a:latin typeface="Calibri"/>
              <a:ea typeface="Calibri"/>
              <a:cs typeface="Calibri"/>
              <a:sym typeface="Calibri"/>
            </a:endParaRPr>
          </a:p>
          <a:p>
            <a:pPr marL="457200" marR="0" lvl="0" indent="-355600" algn="l" rtl="0">
              <a:lnSpc>
                <a:spcPct val="100000"/>
              </a:lnSpc>
              <a:spcBef>
                <a:spcPts val="0"/>
              </a:spcBef>
              <a:spcAft>
                <a:spcPts val="0"/>
              </a:spcAft>
              <a:buClr>
                <a:schemeClr val="dk1"/>
              </a:buClr>
              <a:buSzPts val="2000"/>
              <a:buFont typeface="Calibri"/>
              <a:buAutoNum type="arabicPeriod"/>
            </a:pPr>
            <a:r>
              <a:rPr lang="en-IE" sz="2000">
                <a:solidFill>
                  <a:schemeClr val="dk1"/>
                </a:solidFill>
                <a:latin typeface="Calibri"/>
                <a:ea typeface="Calibri"/>
                <a:cs typeface="Calibri"/>
                <a:sym typeface="Calibri"/>
              </a:rPr>
              <a:t>Talk about the story. What happened first, next, last?</a:t>
            </a:r>
            <a:endParaRPr sz="2000">
              <a:solidFill>
                <a:schemeClr val="dk1"/>
              </a:solidFill>
              <a:latin typeface="Calibri"/>
              <a:ea typeface="Calibri"/>
              <a:cs typeface="Calibri"/>
              <a:sym typeface="Calibri"/>
            </a:endParaRPr>
          </a:p>
          <a:p>
            <a:pPr marL="457200" marR="0" lvl="0" indent="-355600" algn="l" rtl="0">
              <a:lnSpc>
                <a:spcPct val="100000"/>
              </a:lnSpc>
              <a:spcBef>
                <a:spcPts val="0"/>
              </a:spcBef>
              <a:spcAft>
                <a:spcPts val="0"/>
              </a:spcAft>
              <a:buClr>
                <a:schemeClr val="dk1"/>
              </a:buClr>
              <a:buSzPts val="2000"/>
              <a:buFont typeface="Calibri"/>
              <a:buAutoNum type="arabicPeriod"/>
            </a:pPr>
            <a:r>
              <a:rPr lang="en-IE" sz="2000">
                <a:solidFill>
                  <a:schemeClr val="dk1"/>
                </a:solidFill>
                <a:latin typeface="Calibri"/>
                <a:ea typeface="Calibri"/>
                <a:cs typeface="Calibri"/>
                <a:sym typeface="Calibri"/>
              </a:rPr>
              <a:t>Describe the creatures rainbow fish met - size, colours, shape (thin, fat, long, short etc_</a:t>
            </a:r>
            <a:endParaRPr sz="2000">
              <a:solidFill>
                <a:schemeClr val="dk1"/>
              </a:solidFill>
              <a:latin typeface="Calibri"/>
              <a:ea typeface="Calibri"/>
              <a:cs typeface="Calibri"/>
              <a:sym typeface="Calibri"/>
            </a:endParaRPr>
          </a:p>
          <a:p>
            <a:pPr marL="457200" marR="0" lvl="0" indent="-355600" algn="l" rtl="0">
              <a:lnSpc>
                <a:spcPct val="100000"/>
              </a:lnSpc>
              <a:spcBef>
                <a:spcPts val="0"/>
              </a:spcBef>
              <a:spcAft>
                <a:spcPts val="0"/>
              </a:spcAft>
              <a:buClr>
                <a:schemeClr val="dk1"/>
              </a:buClr>
              <a:buSzPts val="2000"/>
              <a:buFont typeface="Calibri"/>
              <a:buAutoNum type="arabicPeriod"/>
            </a:pPr>
            <a:r>
              <a:rPr lang="en-IE" sz="2000">
                <a:solidFill>
                  <a:schemeClr val="dk1"/>
                </a:solidFill>
                <a:latin typeface="Calibri"/>
                <a:ea typeface="Calibri"/>
                <a:cs typeface="Calibri"/>
                <a:sym typeface="Calibri"/>
              </a:rPr>
              <a:t>Sequence picture to retell the story.</a:t>
            </a:r>
            <a:endParaRPr sz="1800" b="0" i="0" u="none" strike="noStrike" cap="none">
              <a:solidFill>
                <a:schemeClr val="dk1"/>
              </a:solidFill>
              <a:latin typeface="Calibri"/>
              <a:ea typeface="Calibri"/>
              <a:cs typeface="Calibri"/>
              <a:sym typeface="Calibri"/>
            </a:endParaRPr>
          </a:p>
          <a:p>
            <a:pPr marL="285750" marR="0" lvl="0" indent="-17145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46" name="Google Shape;146;g13e658d7bb8_0_15"/>
          <p:cNvSpPr txBox="1"/>
          <p:nvPr/>
        </p:nvSpPr>
        <p:spPr>
          <a:xfrm>
            <a:off x="4816793" y="2998450"/>
            <a:ext cx="4257600" cy="1600800"/>
          </a:xfrm>
          <a:prstGeom prst="rect">
            <a:avLst/>
          </a:prstGeom>
          <a:noFill/>
          <a:ln w="28575" cap="flat" cmpd="sng">
            <a:solidFill>
              <a:srgbClr val="000000"/>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IE" sz="2000" u="sng">
                <a:solidFill>
                  <a:schemeClr val="hlink"/>
                </a:solidFill>
                <a:latin typeface="Calibri"/>
                <a:ea typeface="Calibri"/>
                <a:cs typeface="Calibri"/>
                <a:sym typeface="Calibri"/>
                <a:hlinkClick r:id="rId4"/>
              </a:rPr>
              <a:t>One Fish, Two Fish, Red Fish, Blue Fish </a:t>
            </a:r>
            <a:r>
              <a:rPr lang="en-IE" sz="2000">
                <a:solidFill>
                  <a:schemeClr val="dk1"/>
                </a:solidFill>
                <a:latin typeface="Calibri"/>
                <a:ea typeface="Calibri"/>
                <a:cs typeface="Calibri"/>
                <a:sym typeface="Calibri"/>
              </a:rPr>
              <a:t>by Dr Seuss</a:t>
            </a:r>
            <a:endParaRPr sz="2000">
              <a:solidFill>
                <a:schemeClr val="dk1"/>
              </a:solidFill>
              <a:latin typeface="Calibri"/>
              <a:ea typeface="Calibri"/>
              <a:cs typeface="Calibri"/>
              <a:sym typeface="Calibri"/>
            </a:endParaRPr>
          </a:p>
          <a:p>
            <a:pPr marL="0" marR="0" lvl="0" indent="0" algn="l" rtl="0">
              <a:lnSpc>
                <a:spcPct val="100000"/>
              </a:lnSpc>
              <a:spcBef>
                <a:spcPts val="0"/>
              </a:spcBef>
              <a:spcAft>
                <a:spcPts val="0"/>
              </a:spcAft>
              <a:buNone/>
            </a:pPr>
            <a:r>
              <a:rPr lang="en-IE" sz="2000">
                <a:solidFill>
                  <a:schemeClr val="dk1"/>
                </a:solidFill>
                <a:latin typeface="Calibri"/>
                <a:ea typeface="Calibri"/>
                <a:cs typeface="Calibri"/>
                <a:sym typeface="Calibri"/>
              </a:rPr>
              <a:t>Lots of opportunities for comparisons in this book.</a:t>
            </a:r>
            <a:endParaRPr sz="1800" b="0" i="0" u="none" strike="noStrike" cap="none">
              <a:solidFill>
                <a:schemeClr val="dk1"/>
              </a:solidFill>
              <a:latin typeface="Calibri"/>
              <a:ea typeface="Calibri"/>
              <a:cs typeface="Calibri"/>
              <a:sym typeface="Calibri"/>
            </a:endParaRPr>
          </a:p>
          <a:p>
            <a:pPr marL="285750" marR="0" lvl="0" indent="-17145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sp>
        <p:nvSpPr>
          <p:cNvPr id="147" name="Google Shape;147;g13e658d7bb8_0_15"/>
          <p:cNvSpPr txBox="1"/>
          <p:nvPr/>
        </p:nvSpPr>
        <p:spPr>
          <a:xfrm>
            <a:off x="2111693" y="4922500"/>
            <a:ext cx="4257600" cy="1600800"/>
          </a:xfrm>
          <a:prstGeom prst="rect">
            <a:avLst/>
          </a:prstGeom>
          <a:noFill/>
          <a:ln w="28575" cap="flat" cmpd="sng">
            <a:solidFill>
              <a:srgbClr val="000000"/>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IE" sz="2000" u="sng">
                <a:solidFill>
                  <a:schemeClr val="hlink"/>
                </a:solidFill>
                <a:latin typeface="Calibri"/>
                <a:ea typeface="Calibri"/>
                <a:cs typeface="Calibri"/>
                <a:sym typeface="Calibri"/>
                <a:hlinkClick r:id="rId5"/>
              </a:rPr>
              <a:t>Hooray for Fish</a:t>
            </a:r>
            <a:r>
              <a:rPr lang="en-IE" sz="2000" u="sng">
                <a:solidFill>
                  <a:schemeClr val="hlink"/>
                </a:solidFill>
                <a:latin typeface="Calibri"/>
                <a:ea typeface="Calibri"/>
                <a:cs typeface="Calibri"/>
                <a:sym typeface="Calibri"/>
                <a:hlinkClick r:id="rId4"/>
              </a:rPr>
              <a:t> </a:t>
            </a:r>
            <a:r>
              <a:rPr lang="en-IE" sz="2000">
                <a:solidFill>
                  <a:schemeClr val="dk1"/>
                </a:solidFill>
                <a:latin typeface="Calibri"/>
                <a:ea typeface="Calibri"/>
                <a:cs typeface="Calibri"/>
                <a:sym typeface="Calibri"/>
              </a:rPr>
              <a:t>by Lucy Cousins</a:t>
            </a:r>
            <a:endParaRPr sz="2000">
              <a:solidFill>
                <a:schemeClr val="dk1"/>
              </a:solidFill>
              <a:latin typeface="Calibri"/>
              <a:ea typeface="Calibri"/>
              <a:cs typeface="Calibri"/>
              <a:sym typeface="Calibri"/>
            </a:endParaRPr>
          </a:p>
          <a:p>
            <a:pPr marL="0" marR="0" lvl="0" indent="0" algn="l" rtl="0">
              <a:lnSpc>
                <a:spcPct val="100000"/>
              </a:lnSpc>
              <a:spcBef>
                <a:spcPts val="0"/>
              </a:spcBef>
              <a:spcAft>
                <a:spcPts val="0"/>
              </a:spcAft>
              <a:buNone/>
            </a:pPr>
            <a:r>
              <a:rPr lang="en-IE" sz="2000">
                <a:solidFill>
                  <a:schemeClr val="dk1"/>
                </a:solidFill>
                <a:latin typeface="Calibri"/>
                <a:ea typeface="Calibri"/>
                <a:cs typeface="Calibri"/>
                <a:sym typeface="Calibri"/>
              </a:rPr>
              <a:t>Explore patterns, colours, and numbers with this book. Then create some fish in various art media.</a:t>
            </a:r>
            <a:endParaRPr sz="1800" b="0" i="0" u="none" strike="noStrike" cap="none">
              <a:solidFill>
                <a:schemeClr val="dk1"/>
              </a:solidFill>
              <a:latin typeface="Calibri"/>
              <a:ea typeface="Calibri"/>
              <a:cs typeface="Calibri"/>
              <a:sym typeface="Calibri"/>
            </a:endParaRPr>
          </a:p>
          <a:p>
            <a:pPr marL="285750" marR="0" lvl="0" indent="-17145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pic>
        <p:nvPicPr>
          <p:cNvPr id="3" name="Picture 2" descr="A picture containing background pattern&#10;&#10;Description automatically generated">
            <a:extLst>
              <a:ext uri="{FF2B5EF4-FFF2-40B4-BE49-F238E27FC236}">
                <a16:creationId xmlns:a16="http://schemas.microsoft.com/office/drawing/2014/main" id="{F5FBF312-B63C-2748-92B6-2555F2C83B81}"/>
              </a:ext>
            </a:extLst>
          </p:cNvPr>
          <p:cNvPicPr>
            <a:picLocks noChangeAspect="1"/>
          </p:cNvPicPr>
          <p:nvPr/>
        </p:nvPicPr>
        <p:blipFill>
          <a:blip r:embed="rId6"/>
          <a:stretch>
            <a:fillRect/>
          </a:stretch>
        </p:blipFill>
        <p:spPr>
          <a:xfrm>
            <a:off x="4816793" y="312480"/>
            <a:ext cx="4068016" cy="2520872"/>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60CA36FEC6B644499C1C42C26FB00C0" ma:contentTypeVersion="11" ma:contentTypeDescription="Create a new document." ma:contentTypeScope="" ma:versionID="18c446dbfc861b872507eda69f04407f">
  <xsd:schema xmlns:xsd="http://www.w3.org/2001/XMLSchema" xmlns:xs="http://www.w3.org/2001/XMLSchema" xmlns:p="http://schemas.microsoft.com/office/2006/metadata/properties" xmlns:ns3="00fd0b2f-d33d-45d0-9238-cb10b0b5c623" targetNamespace="http://schemas.microsoft.com/office/2006/metadata/properties" ma:root="true" ma:fieldsID="b7886cd05313b36c37749c8b9033d9b5" ns3:_="">
    <xsd:import namespace="00fd0b2f-d33d-45d0-9238-cb10b0b5c623"/>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0fd0b2f-d33d-45d0-9238-cb10b0b5c62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E79D756-20E2-46E0-B414-33007FD832F2}">
  <ds:schemaRefs>
    <ds:schemaRef ds:uri="http://schemas.microsoft.com/sharepoint/v3/contenttype/forms"/>
  </ds:schemaRefs>
</ds:datastoreItem>
</file>

<file path=customXml/itemProps2.xml><?xml version="1.0" encoding="utf-8"?>
<ds:datastoreItem xmlns:ds="http://schemas.openxmlformats.org/officeDocument/2006/customXml" ds:itemID="{69D96CD8-FB20-4289-B9C3-95F6481B1A27}">
  <ds:schemaRef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00fd0b2f-d33d-45d0-9238-cb10b0b5c623"/>
    <ds:schemaRef ds:uri="http://www.w3.org/XML/1998/namespace"/>
  </ds:schemaRefs>
</ds:datastoreItem>
</file>

<file path=customXml/itemProps3.xml><?xml version="1.0" encoding="utf-8"?>
<ds:datastoreItem xmlns:ds="http://schemas.openxmlformats.org/officeDocument/2006/customXml" ds:itemID="{38260AB5-9102-4C6D-8521-4D69D4FCF93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0fd0b2f-d33d-45d0-9238-cb10b0b5c62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35</TotalTime>
  <Words>1318</Words>
  <Application>Microsoft Office PowerPoint</Application>
  <PresentationFormat>On-screen Show (4:3)</PresentationFormat>
  <Paragraphs>143</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Margaret Donegan</dc:creator>
  <cp:lastModifiedBy>mark mcdonald</cp:lastModifiedBy>
  <cp:revision>4</cp:revision>
  <dcterms:created xsi:type="dcterms:W3CDTF">2020-08-06T09:32:23Z</dcterms:created>
  <dcterms:modified xsi:type="dcterms:W3CDTF">2022-09-19T13:43:43Z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0x010100160CA36FEC6B644499C1C42C26FB00C0</vt:lpwstr>
  </property>
</Properties>
</file>